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embeddedFontLst>
    <p:embeddedFont>
      <p:font typeface="Quattrocento Sans" charset="-122" pitchFamily="34"/>
      <p:regular r:id="rId29"/>
    </p:embeddedFont>
    <p:embeddedFont>
      <p:font typeface="Liter" charset="-122" pitchFamily="34"/>
      <p:regular r:id="rId30"/>
    </p:embeddedFont>
    <p:embeddedFont>
      <p:font typeface="MiSans" charset="-122" pitchFamily="34"/>
      <p:regular r:id="rId3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29" Type="http://schemas.openxmlformats.org/officeDocument/2006/relationships/font" Target="fonts/font1.fntdata"/><Relationship Id="rId30" Type="http://schemas.openxmlformats.org/officeDocument/2006/relationships/font" Target="fonts/font2.fntdata"/><Relationship Id="rId31" Type="http://schemas.openxmlformats.org/officeDocument/2006/relationships/font" Target="fonts/font3.fntdata"/></Relationships>
</file>

<file path=ppt/media/>
</file>

<file path=ppt/media/image-1-1.jpg>
</file>

<file path=ppt/media/image-13-1.png>
</file>

<file path=ppt/media/image-17-1.jpg>
</file>

<file path=ppt/media/image-19-1.png>
</file>

<file path=ppt/media/image-3-1.jpg>
</file>

<file path=ppt/media/image-6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6c712a9962fb9597b3eb7be21a3c6548d4ffafdd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40000"/>
                </a:srgbClr>
              </a:gs>
              <a:gs pos="50000">
                <a:srgbClr val="1A1D21">
                  <a:alpha val="8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947737"/>
            <a:ext cx="3219450" cy="390525"/>
          </a:xfrm>
          <a:custGeom>
            <a:avLst/>
            <a:gdLst/>
            <a:ahLst/>
            <a:cxnLst/>
            <a:rect l="l" t="t" r="r" b="b"/>
            <a:pathLst>
              <a:path w="3219450" h="390525">
                <a:moveTo>
                  <a:pt x="38100" y="0"/>
                </a:moveTo>
                <a:lnTo>
                  <a:pt x="3181350" y="0"/>
                </a:lnTo>
                <a:cubicBezTo>
                  <a:pt x="3202392" y="0"/>
                  <a:pt x="3219450" y="17058"/>
                  <a:pt x="3219450" y="38100"/>
                </a:cubicBezTo>
                <a:lnTo>
                  <a:pt x="3219450" y="352425"/>
                </a:lnTo>
                <a:cubicBezTo>
                  <a:pt x="3219450" y="373467"/>
                  <a:pt x="3202392" y="390525"/>
                  <a:pt x="318135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 w="12700">
            <a:solidFill>
              <a:srgbClr val="4F6EE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2925" y="1057275"/>
            <a:ext cx="2978944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ACTIVE DIRECTORY SECURITY PROJECT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571625"/>
            <a:ext cx="117729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Active Directory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Hardening &amp; Auditing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Projesi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37197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638675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 Server 2025 &amp; PowerShell Otomasyonu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Güvenlik Sıkılaştırma ve Uyum Raporu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4813" y="57054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0" name="Text 7"/>
          <p:cNvSpPr/>
          <p:nvPr/>
        </p:nvSpPr>
        <p:spPr>
          <a:xfrm>
            <a:off x="695325" y="5686425"/>
            <a:ext cx="1666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siberhuzur.local Domain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625626" y="57054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59531"/>
                </a:lnTo>
                <a:cubicBezTo>
                  <a:pt x="0" y="72665"/>
                  <a:pt x="10678" y="83344"/>
                  <a:pt x="23812" y="83344"/>
                </a:cubicBezTo>
                <a:lnTo>
                  <a:pt x="142875" y="83344"/>
                </a:lnTo>
                <a:cubicBezTo>
                  <a:pt x="156009" y="83344"/>
                  <a:pt x="166688" y="72665"/>
                  <a:pt x="166688" y="59531"/>
                </a:cubicBezTo>
                <a:lnTo>
                  <a:pt x="166688" y="35719"/>
                </a:lnTo>
                <a:cubicBezTo>
                  <a:pt x="166688" y="22585"/>
                  <a:pt x="156009" y="11906"/>
                  <a:pt x="142875" y="11906"/>
                </a:cubicBezTo>
                <a:lnTo>
                  <a:pt x="23812" y="11906"/>
                </a:lnTo>
                <a:close/>
                <a:moveTo>
                  <a:pt x="104180" y="38695"/>
                </a:moveTo>
                <a:cubicBezTo>
                  <a:pt x="109108" y="38695"/>
                  <a:pt x="113109" y="42697"/>
                  <a:pt x="113109" y="47625"/>
                </a:cubicBezTo>
                <a:cubicBezTo>
                  <a:pt x="113109" y="52553"/>
                  <a:pt x="109108" y="56555"/>
                  <a:pt x="104180" y="56555"/>
                </a:cubicBezTo>
                <a:cubicBezTo>
                  <a:pt x="99251" y="56555"/>
                  <a:pt x="95250" y="52553"/>
                  <a:pt x="95250" y="47625"/>
                </a:cubicBezTo>
                <a:cubicBezTo>
                  <a:pt x="95250" y="42697"/>
                  <a:pt x="99251" y="38695"/>
                  <a:pt x="104180" y="38695"/>
                </a:cubicBezTo>
                <a:close/>
                <a:moveTo>
                  <a:pt x="125016" y="47625"/>
                </a:moveTo>
                <a:cubicBezTo>
                  <a:pt x="125016" y="42697"/>
                  <a:pt x="129017" y="38695"/>
                  <a:pt x="133945" y="38695"/>
                </a:cubicBezTo>
                <a:cubicBezTo>
                  <a:pt x="138874" y="38695"/>
                  <a:pt x="142875" y="42697"/>
                  <a:pt x="142875" y="47625"/>
                </a:cubicBezTo>
                <a:cubicBezTo>
                  <a:pt x="142875" y="52553"/>
                  <a:pt x="138874" y="56555"/>
                  <a:pt x="133945" y="56555"/>
                </a:cubicBezTo>
                <a:cubicBezTo>
                  <a:pt x="129017" y="56555"/>
                  <a:pt x="125016" y="52553"/>
                  <a:pt x="125016" y="47625"/>
                </a:cubicBezTo>
                <a:close/>
                <a:moveTo>
                  <a:pt x="23812" y="107156"/>
                </a:moveTo>
                <a:cubicBezTo>
                  <a:pt x="10678" y="107156"/>
                  <a:pt x="0" y="117835"/>
                  <a:pt x="0" y="13096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30969"/>
                </a:lnTo>
                <a:cubicBezTo>
                  <a:pt x="166688" y="117835"/>
                  <a:pt x="156009" y="107156"/>
                  <a:pt x="142875" y="107156"/>
                </a:cubicBezTo>
                <a:lnTo>
                  <a:pt x="23812" y="107156"/>
                </a:lnTo>
                <a:close/>
                <a:moveTo>
                  <a:pt x="104180" y="133945"/>
                </a:moveTo>
                <a:cubicBezTo>
                  <a:pt x="109108" y="133945"/>
                  <a:pt x="113109" y="137947"/>
                  <a:pt x="113109" y="142875"/>
                </a:cubicBezTo>
                <a:cubicBezTo>
                  <a:pt x="113109" y="147803"/>
                  <a:pt x="109108" y="151805"/>
                  <a:pt x="104180" y="151805"/>
                </a:cubicBezTo>
                <a:cubicBezTo>
                  <a:pt x="99251" y="151805"/>
                  <a:pt x="95250" y="147803"/>
                  <a:pt x="95250" y="142875"/>
                </a:cubicBezTo>
                <a:cubicBezTo>
                  <a:pt x="95250" y="137947"/>
                  <a:pt x="99251" y="133945"/>
                  <a:pt x="104180" y="133945"/>
                </a:cubicBezTo>
                <a:close/>
                <a:moveTo>
                  <a:pt x="125016" y="142875"/>
                </a:moveTo>
                <a:cubicBezTo>
                  <a:pt x="125016" y="137947"/>
                  <a:pt x="129017" y="133945"/>
                  <a:pt x="133945" y="133945"/>
                </a:cubicBezTo>
                <a:cubicBezTo>
                  <a:pt x="138874" y="133945"/>
                  <a:pt x="142875" y="137947"/>
                  <a:pt x="142875" y="142875"/>
                </a:cubicBezTo>
                <a:cubicBezTo>
                  <a:pt x="142875" y="147803"/>
                  <a:pt x="138874" y="151805"/>
                  <a:pt x="133945" y="151805"/>
                </a:cubicBezTo>
                <a:cubicBezTo>
                  <a:pt x="129017" y="151805"/>
                  <a:pt x="125016" y="147803"/>
                  <a:pt x="125016" y="142875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2" name="Text 9"/>
          <p:cNvSpPr/>
          <p:nvPr/>
        </p:nvSpPr>
        <p:spPr>
          <a:xfrm>
            <a:off x="2904232" y="5686425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 Server 2025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709368" y="570547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4" name="Text 11"/>
          <p:cNvSpPr/>
          <p:nvPr/>
        </p:nvSpPr>
        <p:spPr>
          <a:xfrm>
            <a:off x="5011787" y="5686425"/>
            <a:ext cx="1628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PowerShell Automation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HARDENING MEASURES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Parola Politikası Güçlendirme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295400"/>
            <a:ext cx="5619750" cy="2800350"/>
          </a:xfrm>
          <a:custGeom>
            <a:avLst/>
            <a:gdLst/>
            <a:ahLst/>
            <a:cxnLst/>
            <a:rect l="l" t="t" r="r" b="b"/>
            <a:pathLst>
              <a:path w="5619750" h="2800350">
                <a:moveTo>
                  <a:pt x="38100" y="0"/>
                </a:moveTo>
                <a:lnTo>
                  <a:pt x="5543552" y="0"/>
                </a:lnTo>
                <a:cubicBezTo>
                  <a:pt x="5585635" y="0"/>
                  <a:pt x="5619750" y="34115"/>
                  <a:pt x="5619750" y="76198"/>
                </a:cubicBezTo>
                <a:lnTo>
                  <a:pt x="5619750" y="2724152"/>
                </a:lnTo>
                <a:cubicBezTo>
                  <a:pt x="5619750" y="2766235"/>
                  <a:pt x="5585635" y="2800350"/>
                  <a:pt x="5543552" y="2800350"/>
                </a:cubicBezTo>
                <a:lnTo>
                  <a:pt x="38100" y="2800350"/>
                </a:lnTo>
                <a:cubicBezTo>
                  <a:pt x="17072" y="2800350"/>
                  <a:pt x="0" y="2783278"/>
                  <a:pt x="0" y="2762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5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400050" y="1295400"/>
            <a:ext cx="38100" cy="2800350"/>
          </a:xfrm>
          <a:custGeom>
            <a:avLst/>
            <a:gdLst/>
            <a:ahLst/>
            <a:cxnLst/>
            <a:rect l="l" t="t" r="r" b="b"/>
            <a:pathLst>
              <a:path w="38100" h="2800350">
                <a:moveTo>
                  <a:pt x="38100" y="0"/>
                </a:moveTo>
                <a:lnTo>
                  <a:pt x="38100" y="0"/>
                </a:lnTo>
                <a:lnTo>
                  <a:pt x="38100" y="2800350"/>
                </a:lnTo>
                <a:lnTo>
                  <a:pt x="38100" y="2800350"/>
                </a:lnTo>
                <a:cubicBezTo>
                  <a:pt x="17072" y="2800350"/>
                  <a:pt x="0" y="2783278"/>
                  <a:pt x="0" y="2762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571500" y="1447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16756" y="15811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14883" y="0"/>
                </a:moveTo>
                <a:cubicBezTo>
                  <a:pt x="6660" y="0"/>
                  <a:pt x="0" y="6660"/>
                  <a:pt x="0" y="14883"/>
                </a:cubicBezTo>
                <a:lnTo>
                  <a:pt x="0" y="35719"/>
                </a:lnTo>
                <a:cubicBezTo>
                  <a:pt x="0" y="42304"/>
                  <a:pt x="5321" y="47625"/>
                  <a:pt x="11906" y="47625"/>
                </a:cubicBezTo>
                <a:cubicBezTo>
                  <a:pt x="18492" y="47625"/>
                  <a:pt x="23812" y="42304"/>
                  <a:pt x="23812" y="35719"/>
                </a:cubicBezTo>
                <a:lnTo>
                  <a:pt x="23812" y="23812"/>
                </a:lnTo>
                <a:lnTo>
                  <a:pt x="71438" y="23812"/>
                </a:lnTo>
                <a:lnTo>
                  <a:pt x="71438" y="83344"/>
                </a:lnTo>
                <a:lnTo>
                  <a:pt x="59531" y="83344"/>
                </a:lnTo>
                <a:cubicBezTo>
                  <a:pt x="52946" y="83344"/>
                  <a:pt x="47625" y="88664"/>
                  <a:pt x="47625" y="95250"/>
                </a:cubicBezTo>
                <a:cubicBezTo>
                  <a:pt x="47625" y="101836"/>
                  <a:pt x="52946" y="107156"/>
                  <a:pt x="59531" y="107156"/>
                </a:cubicBezTo>
                <a:lnTo>
                  <a:pt x="107156" y="107156"/>
                </a:lnTo>
                <a:cubicBezTo>
                  <a:pt x="113742" y="107156"/>
                  <a:pt x="119063" y="101836"/>
                  <a:pt x="119063" y="95250"/>
                </a:cubicBezTo>
                <a:cubicBezTo>
                  <a:pt x="119063" y="88664"/>
                  <a:pt x="113742" y="83344"/>
                  <a:pt x="107156" y="83344"/>
                </a:cubicBezTo>
                <a:lnTo>
                  <a:pt x="95250" y="83344"/>
                </a:lnTo>
                <a:lnTo>
                  <a:pt x="95250" y="23812"/>
                </a:lnTo>
                <a:lnTo>
                  <a:pt x="142875" y="23812"/>
                </a:lnTo>
                <a:lnTo>
                  <a:pt x="142875" y="35719"/>
                </a:lnTo>
                <a:cubicBezTo>
                  <a:pt x="142875" y="42304"/>
                  <a:pt x="148196" y="47625"/>
                  <a:pt x="154781" y="47625"/>
                </a:cubicBezTo>
                <a:cubicBezTo>
                  <a:pt x="161367" y="47625"/>
                  <a:pt x="166688" y="42304"/>
                  <a:pt x="166688" y="35719"/>
                </a:cubicBezTo>
                <a:lnTo>
                  <a:pt x="166688" y="14883"/>
                </a:lnTo>
                <a:cubicBezTo>
                  <a:pt x="166688" y="6660"/>
                  <a:pt x="160027" y="0"/>
                  <a:pt x="151805" y="0"/>
                </a:cubicBezTo>
                <a:lnTo>
                  <a:pt x="14883" y="0"/>
                </a:lnTo>
                <a:close/>
                <a:moveTo>
                  <a:pt x="44128" y="151284"/>
                </a:moveTo>
                <a:cubicBezTo>
                  <a:pt x="48778" y="146633"/>
                  <a:pt x="48778" y="139080"/>
                  <a:pt x="44128" y="134429"/>
                </a:cubicBezTo>
                <a:cubicBezTo>
                  <a:pt x="39477" y="129778"/>
                  <a:pt x="31924" y="129778"/>
                  <a:pt x="27273" y="134429"/>
                </a:cubicBezTo>
                <a:lnTo>
                  <a:pt x="3460" y="158242"/>
                </a:lnTo>
                <a:cubicBezTo>
                  <a:pt x="-1191" y="162892"/>
                  <a:pt x="-1191" y="170445"/>
                  <a:pt x="3460" y="175096"/>
                </a:cubicBezTo>
                <a:lnTo>
                  <a:pt x="27273" y="198909"/>
                </a:lnTo>
                <a:cubicBezTo>
                  <a:pt x="31924" y="203560"/>
                  <a:pt x="39477" y="203560"/>
                  <a:pt x="44128" y="198909"/>
                </a:cubicBezTo>
                <a:cubicBezTo>
                  <a:pt x="48778" y="194258"/>
                  <a:pt x="48778" y="186705"/>
                  <a:pt x="44128" y="182054"/>
                </a:cubicBezTo>
                <a:lnTo>
                  <a:pt x="40630" y="178557"/>
                </a:lnTo>
                <a:lnTo>
                  <a:pt x="126020" y="178557"/>
                </a:lnTo>
                <a:lnTo>
                  <a:pt x="122523" y="182054"/>
                </a:lnTo>
                <a:cubicBezTo>
                  <a:pt x="117872" y="186705"/>
                  <a:pt x="117872" y="194258"/>
                  <a:pt x="122523" y="198909"/>
                </a:cubicBezTo>
                <a:cubicBezTo>
                  <a:pt x="127174" y="203560"/>
                  <a:pt x="134727" y="203560"/>
                  <a:pt x="139378" y="198909"/>
                </a:cubicBezTo>
                <a:lnTo>
                  <a:pt x="163190" y="175096"/>
                </a:lnTo>
                <a:cubicBezTo>
                  <a:pt x="167841" y="170445"/>
                  <a:pt x="167841" y="162892"/>
                  <a:pt x="163190" y="158242"/>
                </a:cubicBezTo>
                <a:lnTo>
                  <a:pt x="139378" y="134429"/>
                </a:lnTo>
                <a:cubicBezTo>
                  <a:pt x="134727" y="129778"/>
                  <a:pt x="127174" y="129778"/>
                  <a:pt x="122523" y="134429"/>
                </a:cubicBezTo>
                <a:cubicBezTo>
                  <a:pt x="117872" y="139080"/>
                  <a:pt x="117872" y="146633"/>
                  <a:pt x="122523" y="151284"/>
                </a:cubicBezTo>
                <a:lnTo>
                  <a:pt x="126020" y="154781"/>
                </a:lnTo>
                <a:lnTo>
                  <a:pt x="40630" y="154781"/>
                </a:lnTo>
                <a:lnTo>
                  <a:pt x="44128" y="151284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9" name="Text 7"/>
          <p:cNvSpPr/>
          <p:nvPr/>
        </p:nvSpPr>
        <p:spPr>
          <a:xfrm>
            <a:off x="1143000" y="1447800"/>
            <a:ext cx="2286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Minimum Parola Uzunluğu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43000" y="1714500"/>
            <a:ext cx="23622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43000" y="2095500"/>
            <a:ext cx="2266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karakter (önceden: 8)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71500" y="2438400"/>
            <a:ext cx="5372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 NIST önerileri ve sektör best practices uyarınca minimum parola uzunluğu 12 karaktere çıkarıldı. Uzun parolalar, brute force saldırılarına karşı daha etkili koruma sağlar.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1500" y="3295650"/>
            <a:ext cx="5295900" cy="647700"/>
          </a:xfrm>
          <a:custGeom>
            <a:avLst/>
            <a:gdLst/>
            <a:ahLst/>
            <a:cxnLst/>
            <a:rect l="l" t="t" r="r" b="b"/>
            <a:pathLst>
              <a:path w="5295900" h="647700">
                <a:moveTo>
                  <a:pt x="38098" y="0"/>
                </a:moveTo>
                <a:lnTo>
                  <a:pt x="5257802" y="0"/>
                </a:lnTo>
                <a:cubicBezTo>
                  <a:pt x="5278829" y="0"/>
                  <a:pt x="5295900" y="17071"/>
                  <a:pt x="5295900" y="38098"/>
                </a:cubicBezTo>
                <a:lnTo>
                  <a:pt x="5295900" y="609602"/>
                </a:lnTo>
                <a:cubicBezTo>
                  <a:pt x="5295900" y="630643"/>
                  <a:pt x="5278843" y="647700"/>
                  <a:pt x="5257802" y="647700"/>
                </a:cubicBezTo>
                <a:lnTo>
                  <a:pt x="38098" y="647700"/>
                </a:lnTo>
                <a:cubicBezTo>
                  <a:pt x="17071" y="647700"/>
                  <a:pt x="0" y="630629"/>
                  <a:pt x="0" y="6096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4" name="Text 12"/>
          <p:cNvSpPr/>
          <p:nvPr/>
        </p:nvSpPr>
        <p:spPr>
          <a:xfrm>
            <a:off x="685800" y="340995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NIST 2025 Kılavuzu: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85800" y="363855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Karmaşıklık yerine uzunluk önceliklidir. Min. 12 karakter önerilir.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91250" y="1295400"/>
            <a:ext cx="5619750" cy="2800350"/>
          </a:xfrm>
          <a:custGeom>
            <a:avLst/>
            <a:gdLst/>
            <a:ahLst/>
            <a:cxnLst/>
            <a:rect l="l" t="t" r="r" b="b"/>
            <a:pathLst>
              <a:path w="5619750" h="2800350">
                <a:moveTo>
                  <a:pt x="38100" y="0"/>
                </a:moveTo>
                <a:lnTo>
                  <a:pt x="5543552" y="0"/>
                </a:lnTo>
                <a:cubicBezTo>
                  <a:pt x="5585635" y="0"/>
                  <a:pt x="5619750" y="34115"/>
                  <a:pt x="5619750" y="76198"/>
                </a:cubicBezTo>
                <a:lnTo>
                  <a:pt x="5619750" y="2724152"/>
                </a:lnTo>
                <a:cubicBezTo>
                  <a:pt x="5619750" y="2766235"/>
                  <a:pt x="5585635" y="2800350"/>
                  <a:pt x="5543552" y="2800350"/>
                </a:cubicBezTo>
                <a:lnTo>
                  <a:pt x="38100" y="2800350"/>
                </a:lnTo>
                <a:cubicBezTo>
                  <a:pt x="17072" y="2800350"/>
                  <a:pt x="0" y="2783278"/>
                  <a:pt x="0" y="2762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5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7" name="Shape 15"/>
          <p:cNvSpPr/>
          <p:nvPr/>
        </p:nvSpPr>
        <p:spPr>
          <a:xfrm>
            <a:off x="6191250" y="1295400"/>
            <a:ext cx="38100" cy="2800350"/>
          </a:xfrm>
          <a:custGeom>
            <a:avLst/>
            <a:gdLst/>
            <a:ahLst/>
            <a:cxnLst/>
            <a:rect l="l" t="t" r="r" b="b"/>
            <a:pathLst>
              <a:path w="38100" h="2800350">
                <a:moveTo>
                  <a:pt x="38100" y="0"/>
                </a:moveTo>
                <a:lnTo>
                  <a:pt x="38100" y="0"/>
                </a:lnTo>
                <a:lnTo>
                  <a:pt x="38100" y="2800350"/>
                </a:lnTo>
                <a:lnTo>
                  <a:pt x="38100" y="2800350"/>
                </a:lnTo>
                <a:cubicBezTo>
                  <a:pt x="17072" y="2800350"/>
                  <a:pt x="0" y="2783278"/>
                  <a:pt x="0" y="2762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8" name="Shape 16"/>
          <p:cNvSpPr/>
          <p:nvPr/>
        </p:nvSpPr>
        <p:spPr>
          <a:xfrm>
            <a:off x="6362700" y="1447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6519863" y="15811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47625" y="35719"/>
                </a:moveTo>
                <a:lnTo>
                  <a:pt x="47625" y="59531"/>
                </a:lnTo>
                <a:lnTo>
                  <a:pt x="95250" y="59531"/>
                </a:lnTo>
                <a:lnTo>
                  <a:pt x="95250" y="35719"/>
                </a:lnTo>
                <a:cubicBezTo>
                  <a:pt x="95250" y="22585"/>
                  <a:pt x="84572" y="11906"/>
                  <a:pt x="71438" y="11906"/>
                </a:cubicBezTo>
                <a:cubicBezTo>
                  <a:pt x="58303" y="11906"/>
                  <a:pt x="47625" y="22585"/>
                  <a:pt x="47625" y="35719"/>
                </a:cubicBezTo>
                <a:close/>
                <a:moveTo>
                  <a:pt x="23812" y="59531"/>
                </a:moveTo>
                <a:lnTo>
                  <a:pt x="23812" y="35719"/>
                </a:lnTo>
                <a:cubicBezTo>
                  <a:pt x="23812" y="9413"/>
                  <a:pt x="45132" y="-11906"/>
                  <a:pt x="71438" y="-11906"/>
                </a:cubicBezTo>
                <a:cubicBezTo>
                  <a:pt x="97743" y="-11906"/>
                  <a:pt x="119063" y="9413"/>
                  <a:pt x="119063" y="35719"/>
                </a:cubicBezTo>
                <a:lnTo>
                  <a:pt x="119063" y="59531"/>
                </a:lnTo>
                <a:cubicBezTo>
                  <a:pt x="132197" y="59531"/>
                  <a:pt x="142875" y="70210"/>
                  <a:pt x="142875" y="83344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83344"/>
                </a:lnTo>
                <a:cubicBezTo>
                  <a:pt x="0" y="70210"/>
                  <a:pt x="10678" y="59531"/>
                  <a:pt x="23812" y="59531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0" name="Text 18"/>
          <p:cNvSpPr/>
          <p:nvPr/>
        </p:nvSpPr>
        <p:spPr>
          <a:xfrm>
            <a:off x="6934200" y="1447800"/>
            <a:ext cx="1676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Parola Karmaşıklığı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934200" y="1714500"/>
            <a:ext cx="165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Zorunlu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934200" y="1943100"/>
            <a:ext cx="1657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 kategori zorunlu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362700" y="2286000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karmaşıklığı zorunluluğu etkinleştirildi: büyük harf, küçük harf, sayı ve özel karakter kombinasyonu gerekiyor. Passphrase kullanımı teşvik ediliyor.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62700" y="2895600"/>
            <a:ext cx="5295900" cy="647700"/>
          </a:xfrm>
          <a:custGeom>
            <a:avLst/>
            <a:gdLst/>
            <a:ahLst/>
            <a:cxnLst/>
            <a:rect l="l" t="t" r="r" b="b"/>
            <a:pathLst>
              <a:path w="5295900" h="647700">
                <a:moveTo>
                  <a:pt x="38098" y="0"/>
                </a:moveTo>
                <a:lnTo>
                  <a:pt x="5257802" y="0"/>
                </a:lnTo>
                <a:cubicBezTo>
                  <a:pt x="5278829" y="0"/>
                  <a:pt x="5295900" y="17071"/>
                  <a:pt x="5295900" y="38098"/>
                </a:cubicBezTo>
                <a:lnTo>
                  <a:pt x="5295900" y="609602"/>
                </a:lnTo>
                <a:cubicBezTo>
                  <a:pt x="5295900" y="630643"/>
                  <a:pt x="5278843" y="647700"/>
                  <a:pt x="5257802" y="647700"/>
                </a:cubicBezTo>
                <a:lnTo>
                  <a:pt x="38098" y="647700"/>
                </a:lnTo>
                <a:cubicBezTo>
                  <a:pt x="17071" y="647700"/>
                  <a:pt x="0" y="630629"/>
                  <a:pt x="0" y="6096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5" name="Text 23"/>
          <p:cNvSpPr/>
          <p:nvPr/>
        </p:nvSpPr>
        <p:spPr>
          <a:xfrm>
            <a:off x="6477000" y="30099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Gereksinimler: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477000" y="32385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Büyük harf (A-Z), Küçük harf (a-z), Sayı (0-9), Özel karakter (!$%)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1000" y="4248150"/>
            <a:ext cx="3705225" cy="1485900"/>
          </a:xfrm>
          <a:custGeom>
            <a:avLst/>
            <a:gdLst/>
            <a:ahLst/>
            <a:cxnLst/>
            <a:rect l="l" t="t" r="r" b="b"/>
            <a:pathLst>
              <a:path w="3705225" h="1485900">
                <a:moveTo>
                  <a:pt x="76197" y="0"/>
                </a:moveTo>
                <a:lnTo>
                  <a:pt x="3629028" y="0"/>
                </a:lnTo>
                <a:cubicBezTo>
                  <a:pt x="3671110" y="0"/>
                  <a:pt x="3705225" y="34115"/>
                  <a:pt x="3705225" y="76197"/>
                </a:cubicBezTo>
                <a:lnTo>
                  <a:pt x="3705225" y="1409703"/>
                </a:lnTo>
                <a:cubicBezTo>
                  <a:pt x="3705225" y="1451785"/>
                  <a:pt x="3671110" y="1485900"/>
                  <a:pt x="3629028" y="1485900"/>
                </a:cubicBezTo>
                <a:lnTo>
                  <a:pt x="76197" y="1485900"/>
                </a:lnTo>
                <a:cubicBezTo>
                  <a:pt x="34115" y="1485900"/>
                  <a:pt x="0" y="1451785"/>
                  <a:pt x="0" y="14097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28" name="Shape 26"/>
          <p:cNvSpPr/>
          <p:nvPr/>
        </p:nvSpPr>
        <p:spPr>
          <a:xfrm>
            <a:off x="546497" y="44481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96441" y="21431"/>
                </a:moveTo>
                <a:cubicBezTo>
                  <a:pt x="131936" y="21431"/>
                  <a:pt x="160734" y="50229"/>
                  <a:pt x="160734" y="85725"/>
                </a:cubicBezTo>
                <a:cubicBezTo>
                  <a:pt x="160734" y="121221"/>
                  <a:pt x="131936" y="150019"/>
                  <a:pt x="96441" y="150019"/>
                </a:cubicBezTo>
                <a:cubicBezTo>
                  <a:pt x="74608" y="150019"/>
                  <a:pt x="55286" y="139136"/>
                  <a:pt x="43666" y="122460"/>
                </a:cubicBezTo>
                <a:cubicBezTo>
                  <a:pt x="40284" y="117604"/>
                  <a:pt x="33587" y="116432"/>
                  <a:pt x="28731" y="119814"/>
                </a:cubicBezTo>
                <a:cubicBezTo>
                  <a:pt x="23876" y="123196"/>
                  <a:pt x="22704" y="129893"/>
                  <a:pt x="26086" y="134749"/>
                </a:cubicBezTo>
                <a:cubicBezTo>
                  <a:pt x="41557" y="156917"/>
                  <a:pt x="67308" y="171450"/>
                  <a:pt x="96441" y="171450"/>
                </a:cubicBezTo>
                <a:cubicBezTo>
                  <a:pt x="143790" y="171450"/>
                  <a:pt x="182166" y="133075"/>
                  <a:pt x="182166" y="85725"/>
                </a:cubicBezTo>
                <a:cubicBezTo>
                  <a:pt x="182166" y="38375"/>
                  <a:pt x="143790" y="0"/>
                  <a:pt x="96441" y="0"/>
                </a:cubicBezTo>
                <a:cubicBezTo>
                  <a:pt x="67743" y="0"/>
                  <a:pt x="42360" y="14098"/>
                  <a:pt x="26789" y="35730"/>
                </a:cubicBezTo>
                <a:lnTo>
                  <a:pt x="26789" y="26789"/>
                </a:lnTo>
                <a:cubicBezTo>
                  <a:pt x="26789" y="20862"/>
                  <a:pt x="22001" y="16073"/>
                  <a:pt x="16073" y="16073"/>
                </a:cubicBezTo>
                <a:cubicBezTo>
                  <a:pt x="10146" y="16073"/>
                  <a:pt x="5358" y="20862"/>
                  <a:pt x="5358" y="26789"/>
                </a:cubicBezTo>
                <a:lnTo>
                  <a:pt x="5358" y="64294"/>
                </a:lnTo>
                <a:cubicBezTo>
                  <a:pt x="5358" y="70221"/>
                  <a:pt x="10146" y="75009"/>
                  <a:pt x="16073" y="75009"/>
                </a:cubicBezTo>
                <a:lnTo>
                  <a:pt x="24311" y="75009"/>
                </a:lnTo>
                <a:cubicBezTo>
                  <a:pt x="24479" y="75009"/>
                  <a:pt x="24646" y="75009"/>
                  <a:pt x="24813" y="75009"/>
                </a:cubicBezTo>
                <a:lnTo>
                  <a:pt x="53612" y="75009"/>
                </a:lnTo>
                <a:cubicBezTo>
                  <a:pt x="59539" y="75009"/>
                  <a:pt x="64327" y="70221"/>
                  <a:pt x="64327" y="64294"/>
                </a:cubicBezTo>
                <a:cubicBezTo>
                  <a:pt x="64327" y="58367"/>
                  <a:pt x="59539" y="53578"/>
                  <a:pt x="53612" y="53578"/>
                </a:cubicBezTo>
                <a:lnTo>
                  <a:pt x="40786" y="53578"/>
                </a:lnTo>
                <a:cubicBezTo>
                  <a:pt x="51870" y="34357"/>
                  <a:pt x="72665" y="21431"/>
                  <a:pt x="96441" y="21431"/>
                </a:cubicBezTo>
                <a:close/>
                <a:moveTo>
                  <a:pt x="104477" y="50899"/>
                </a:moveTo>
                <a:cubicBezTo>
                  <a:pt x="104477" y="46446"/>
                  <a:pt x="100894" y="42863"/>
                  <a:pt x="96441" y="42863"/>
                </a:cubicBezTo>
                <a:cubicBezTo>
                  <a:pt x="91987" y="42863"/>
                  <a:pt x="88404" y="46446"/>
                  <a:pt x="88404" y="50899"/>
                </a:cubicBezTo>
                <a:lnTo>
                  <a:pt x="88404" y="85725"/>
                </a:lnTo>
                <a:cubicBezTo>
                  <a:pt x="88404" y="87868"/>
                  <a:pt x="89241" y="89911"/>
                  <a:pt x="90748" y="91418"/>
                </a:cubicBezTo>
                <a:lnTo>
                  <a:pt x="114858" y="115528"/>
                </a:lnTo>
                <a:cubicBezTo>
                  <a:pt x="118006" y="118676"/>
                  <a:pt x="123096" y="118676"/>
                  <a:pt x="126210" y="115528"/>
                </a:cubicBezTo>
                <a:cubicBezTo>
                  <a:pt x="129324" y="112380"/>
                  <a:pt x="129358" y="107290"/>
                  <a:pt x="126210" y="104176"/>
                </a:cubicBezTo>
                <a:lnTo>
                  <a:pt x="104444" y="82410"/>
                </a:lnTo>
                <a:lnTo>
                  <a:pt x="104444" y="50899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9" name="Text 27"/>
          <p:cNvSpPr/>
          <p:nvPr/>
        </p:nvSpPr>
        <p:spPr>
          <a:xfrm>
            <a:off x="752475" y="4400550"/>
            <a:ext cx="326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Parola Geçmişi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33400" y="4743450"/>
            <a:ext cx="3543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10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33400" y="51244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önceki parola saklanıyor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33400" y="53911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Yeniden kullanım engelleniyor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241750" y="4248150"/>
            <a:ext cx="3705225" cy="1485900"/>
          </a:xfrm>
          <a:custGeom>
            <a:avLst/>
            <a:gdLst/>
            <a:ahLst/>
            <a:cxnLst/>
            <a:rect l="l" t="t" r="r" b="b"/>
            <a:pathLst>
              <a:path w="3705225" h="1485900">
                <a:moveTo>
                  <a:pt x="76197" y="0"/>
                </a:moveTo>
                <a:lnTo>
                  <a:pt x="3629028" y="0"/>
                </a:lnTo>
                <a:cubicBezTo>
                  <a:pt x="3671110" y="0"/>
                  <a:pt x="3705225" y="34115"/>
                  <a:pt x="3705225" y="76197"/>
                </a:cubicBezTo>
                <a:lnTo>
                  <a:pt x="3705225" y="1409703"/>
                </a:lnTo>
                <a:cubicBezTo>
                  <a:pt x="3705225" y="1451785"/>
                  <a:pt x="3671110" y="1485900"/>
                  <a:pt x="3629028" y="1485900"/>
                </a:cubicBezTo>
                <a:lnTo>
                  <a:pt x="76197" y="1485900"/>
                </a:lnTo>
                <a:cubicBezTo>
                  <a:pt x="34115" y="1485900"/>
                  <a:pt x="0" y="1451785"/>
                  <a:pt x="0" y="14097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4" name="Shape 32"/>
          <p:cNvSpPr/>
          <p:nvPr/>
        </p:nvSpPr>
        <p:spPr>
          <a:xfrm>
            <a:off x="4396532" y="444817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07156" y="75009"/>
                </a:moveTo>
                <a:cubicBezTo>
                  <a:pt x="126377" y="75009"/>
                  <a:pt x="141982" y="59404"/>
                  <a:pt x="141982" y="40184"/>
                </a:cubicBezTo>
                <a:cubicBezTo>
                  <a:pt x="141982" y="20963"/>
                  <a:pt x="126377" y="5358"/>
                  <a:pt x="107156" y="5358"/>
                </a:cubicBezTo>
                <a:cubicBezTo>
                  <a:pt x="87935" y="5358"/>
                  <a:pt x="72330" y="20963"/>
                  <a:pt x="72330" y="40184"/>
                </a:cubicBezTo>
                <a:cubicBezTo>
                  <a:pt x="72330" y="59404"/>
                  <a:pt x="87935" y="75009"/>
                  <a:pt x="107156" y="75009"/>
                </a:cubicBezTo>
                <a:close/>
                <a:moveTo>
                  <a:pt x="32147" y="77688"/>
                </a:moveTo>
                <a:cubicBezTo>
                  <a:pt x="45454" y="77688"/>
                  <a:pt x="56257" y="66885"/>
                  <a:pt x="56257" y="53578"/>
                </a:cubicBezTo>
                <a:cubicBezTo>
                  <a:pt x="56257" y="40271"/>
                  <a:pt x="45454" y="29468"/>
                  <a:pt x="32147" y="29468"/>
                </a:cubicBezTo>
                <a:cubicBezTo>
                  <a:pt x="18840" y="29468"/>
                  <a:pt x="8037" y="40271"/>
                  <a:pt x="8037" y="53578"/>
                </a:cubicBezTo>
                <a:cubicBezTo>
                  <a:pt x="8037" y="66885"/>
                  <a:pt x="18840" y="77688"/>
                  <a:pt x="32147" y="77688"/>
                </a:cubicBezTo>
                <a:close/>
                <a:moveTo>
                  <a:pt x="0" y="139303"/>
                </a:moveTo>
                <a:lnTo>
                  <a:pt x="0" y="150019"/>
                </a:lnTo>
                <a:cubicBezTo>
                  <a:pt x="0" y="155946"/>
                  <a:pt x="4789" y="160734"/>
                  <a:pt x="10716" y="160734"/>
                </a:cubicBezTo>
                <a:lnTo>
                  <a:pt x="39748" y="160734"/>
                </a:lnTo>
                <a:cubicBezTo>
                  <a:pt x="38308" y="157453"/>
                  <a:pt x="37505" y="153836"/>
                  <a:pt x="37505" y="150019"/>
                </a:cubicBezTo>
                <a:lnTo>
                  <a:pt x="37505" y="144661"/>
                </a:lnTo>
                <a:cubicBezTo>
                  <a:pt x="37505" y="126846"/>
                  <a:pt x="44202" y="110572"/>
                  <a:pt x="55219" y="98249"/>
                </a:cubicBezTo>
                <a:cubicBezTo>
                  <a:pt x="51301" y="97077"/>
                  <a:pt x="47149" y="96441"/>
                  <a:pt x="42863" y="96441"/>
                </a:cubicBezTo>
                <a:cubicBezTo>
                  <a:pt x="19188" y="96441"/>
                  <a:pt x="0" y="115628"/>
                  <a:pt x="0" y="139303"/>
                </a:cubicBezTo>
                <a:close/>
                <a:moveTo>
                  <a:pt x="206276" y="53578"/>
                </a:moveTo>
                <a:cubicBezTo>
                  <a:pt x="206276" y="40271"/>
                  <a:pt x="195472" y="29468"/>
                  <a:pt x="182166" y="29468"/>
                </a:cubicBezTo>
                <a:cubicBezTo>
                  <a:pt x="168859" y="29468"/>
                  <a:pt x="158055" y="40271"/>
                  <a:pt x="158055" y="53578"/>
                </a:cubicBezTo>
                <a:cubicBezTo>
                  <a:pt x="158055" y="66885"/>
                  <a:pt x="168859" y="77688"/>
                  <a:pt x="182166" y="77688"/>
                </a:cubicBezTo>
                <a:cubicBezTo>
                  <a:pt x="195472" y="77688"/>
                  <a:pt x="206276" y="66885"/>
                  <a:pt x="206276" y="53578"/>
                </a:cubicBezTo>
                <a:close/>
                <a:moveTo>
                  <a:pt x="53578" y="144661"/>
                </a:moveTo>
                <a:lnTo>
                  <a:pt x="53578" y="150019"/>
                </a:lnTo>
                <a:cubicBezTo>
                  <a:pt x="53578" y="155946"/>
                  <a:pt x="58367" y="160734"/>
                  <a:pt x="64294" y="160734"/>
                </a:cubicBezTo>
                <a:lnTo>
                  <a:pt x="116800" y="160734"/>
                </a:lnTo>
                <a:cubicBezTo>
                  <a:pt x="114423" y="153501"/>
                  <a:pt x="114691" y="145866"/>
                  <a:pt x="120383" y="139303"/>
                </a:cubicBezTo>
                <a:cubicBezTo>
                  <a:pt x="115695" y="133878"/>
                  <a:pt x="113519" y="126009"/>
                  <a:pt x="116566" y="118106"/>
                </a:cubicBezTo>
                <a:cubicBezTo>
                  <a:pt x="118776" y="112380"/>
                  <a:pt x="121890" y="107022"/>
                  <a:pt x="125741" y="102267"/>
                </a:cubicBezTo>
                <a:cubicBezTo>
                  <a:pt x="127549" y="100057"/>
                  <a:pt x="129626" y="98349"/>
                  <a:pt x="131869" y="97110"/>
                </a:cubicBezTo>
                <a:cubicBezTo>
                  <a:pt x="124469" y="93259"/>
                  <a:pt x="116064" y="91083"/>
                  <a:pt x="107156" y="91083"/>
                </a:cubicBezTo>
                <a:cubicBezTo>
                  <a:pt x="77554" y="91083"/>
                  <a:pt x="53578" y="115059"/>
                  <a:pt x="53578" y="144661"/>
                </a:cubicBezTo>
                <a:close/>
                <a:moveTo>
                  <a:pt x="209156" y="129893"/>
                </a:moveTo>
                <a:cubicBezTo>
                  <a:pt x="211265" y="128688"/>
                  <a:pt x="212337" y="126176"/>
                  <a:pt x="211433" y="123866"/>
                </a:cubicBezTo>
                <a:cubicBezTo>
                  <a:pt x="209825" y="119714"/>
                  <a:pt x="207582" y="115796"/>
                  <a:pt x="204769" y="112347"/>
                </a:cubicBezTo>
                <a:cubicBezTo>
                  <a:pt x="203229" y="110438"/>
                  <a:pt x="200516" y="110103"/>
                  <a:pt x="198406" y="111342"/>
                </a:cubicBezTo>
                <a:cubicBezTo>
                  <a:pt x="191106" y="115561"/>
                  <a:pt x="182132" y="110404"/>
                  <a:pt x="182132" y="101932"/>
                </a:cubicBezTo>
                <a:cubicBezTo>
                  <a:pt x="182132" y="99488"/>
                  <a:pt x="180491" y="97311"/>
                  <a:pt x="178080" y="96943"/>
                </a:cubicBezTo>
                <a:cubicBezTo>
                  <a:pt x="173761" y="96273"/>
                  <a:pt x="169106" y="96273"/>
                  <a:pt x="164786" y="96943"/>
                </a:cubicBezTo>
                <a:cubicBezTo>
                  <a:pt x="162375" y="97311"/>
                  <a:pt x="160734" y="99488"/>
                  <a:pt x="160734" y="101932"/>
                </a:cubicBezTo>
                <a:cubicBezTo>
                  <a:pt x="160734" y="110371"/>
                  <a:pt x="151760" y="115561"/>
                  <a:pt x="144460" y="111342"/>
                </a:cubicBezTo>
                <a:cubicBezTo>
                  <a:pt x="142350" y="110137"/>
                  <a:pt x="139638" y="110471"/>
                  <a:pt x="138098" y="112347"/>
                </a:cubicBezTo>
                <a:cubicBezTo>
                  <a:pt x="135285" y="115796"/>
                  <a:pt x="133041" y="119714"/>
                  <a:pt x="131434" y="123866"/>
                </a:cubicBezTo>
                <a:cubicBezTo>
                  <a:pt x="130563" y="126143"/>
                  <a:pt x="131601" y="128654"/>
                  <a:pt x="133711" y="129860"/>
                </a:cubicBezTo>
                <a:cubicBezTo>
                  <a:pt x="141044" y="134079"/>
                  <a:pt x="141044" y="144427"/>
                  <a:pt x="133711" y="148679"/>
                </a:cubicBezTo>
                <a:cubicBezTo>
                  <a:pt x="131601" y="149885"/>
                  <a:pt x="130530" y="152396"/>
                  <a:pt x="131434" y="154673"/>
                </a:cubicBezTo>
                <a:cubicBezTo>
                  <a:pt x="133041" y="158826"/>
                  <a:pt x="135285" y="162744"/>
                  <a:pt x="138098" y="166193"/>
                </a:cubicBezTo>
                <a:cubicBezTo>
                  <a:pt x="139638" y="168101"/>
                  <a:pt x="142350" y="168436"/>
                  <a:pt x="144460" y="167197"/>
                </a:cubicBezTo>
                <a:cubicBezTo>
                  <a:pt x="151760" y="162978"/>
                  <a:pt x="160734" y="168168"/>
                  <a:pt x="160734" y="176607"/>
                </a:cubicBezTo>
                <a:cubicBezTo>
                  <a:pt x="160734" y="179051"/>
                  <a:pt x="162375" y="181228"/>
                  <a:pt x="164786" y="181596"/>
                </a:cubicBezTo>
                <a:cubicBezTo>
                  <a:pt x="169106" y="182266"/>
                  <a:pt x="173761" y="182266"/>
                  <a:pt x="178080" y="181596"/>
                </a:cubicBezTo>
                <a:cubicBezTo>
                  <a:pt x="180491" y="181228"/>
                  <a:pt x="182132" y="179051"/>
                  <a:pt x="182132" y="176607"/>
                </a:cubicBezTo>
                <a:cubicBezTo>
                  <a:pt x="182132" y="168168"/>
                  <a:pt x="191106" y="162978"/>
                  <a:pt x="198406" y="167197"/>
                </a:cubicBezTo>
                <a:cubicBezTo>
                  <a:pt x="200516" y="168403"/>
                  <a:pt x="203229" y="168068"/>
                  <a:pt x="204769" y="166193"/>
                </a:cubicBezTo>
                <a:cubicBezTo>
                  <a:pt x="207582" y="162744"/>
                  <a:pt x="209825" y="158826"/>
                  <a:pt x="211433" y="154673"/>
                </a:cubicBezTo>
                <a:cubicBezTo>
                  <a:pt x="212303" y="152396"/>
                  <a:pt x="211265" y="149885"/>
                  <a:pt x="209156" y="148679"/>
                </a:cubicBezTo>
                <a:cubicBezTo>
                  <a:pt x="201822" y="144460"/>
                  <a:pt x="201822" y="134113"/>
                  <a:pt x="209156" y="129860"/>
                </a:cubicBezTo>
                <a:close/>
                <a:moveTo>
                  <a:pt x="158055" y="139303"/>
                </a:moveTo>
                <a:cubicBezTo>
                  <a:pt x="158055" y="131910"/>
                  <a:pt x="164057" y="125909"/>
                  <a:pt x="171450" y="125909"/>
                </a:cubicBezTo>
                <a:cubicBezTo>
                  <a:pt x="178843" y="125909"/>
                  <a:pt x="184845" y="131910"/>
                  <a:pt x="184845" y="139303"/>
                </a:cubicBezTo>
                <a:cubicBezTo>
                  <a:pt x="184845" y="146696"/>
                  <a:pt x="178843" y="152698"/>
                  <a:pt x="171450" y="152698"/>
                </a:cubicBezTo>
                <a:cubicBezTo>
                  <a:pt x="164057" y="152698"/>
                  <a:pt x="158055" y="146696"/>
                  <a:pt x="158055" y="139303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35" name="Text 33"/>
          <p:cNvSpPr/>
          <p:nvPr/>
        </p:nvSpPr>
        <p:spPr>
          <a:xfrm>
            <a:off x="4613225" y="4400550"/>
            <a:ext cx="326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İnce Taneli Parola Politikası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394150" y="4743450"/>
            <a:ext cx="3476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FGPP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394150" y="50101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Farklı gruplar için farklı kurallar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394150" y="52768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Admin kullanıcılar için daha sıkı kurallar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102501" y="4248150"/>
            <a:ext cx="3705225" cy="1485900"/>
          </a:xfrm>
          <a:custGeom>
            <a:avLst/>
            <a:gdLst/>
            <a:ahLst/>
            <a:cxnLst/>
            <a:rect l="l" t="t" r="r" b="b"/>
            <a:pathLst>
              <a:path w="3705225" h="1485900">
                <a:moveTo>
                  <a:pt x="76197" y="0"/>
                </a:moveTo>
                <a:lnTo>
                  <a:pt x="3629028" y="0"/>
                </a:lnTo>
                <a:cubicBezTo>
                  <a:pt x="3671110" y="0"/>
                  <a:pt x="3705225" y="34115"/>
                  <a:pt x="3705225" y="76197"/>
                </a:cubicBezTo>
                <a:lnTo>
                  <a:pt x="3705225" y="1409703"/>
                </a:lnTo>
                <a:cubicBezTo>
                  <a:pt x="3705225" y="1451785"/>
                  <a:pt x="3671110" y="1485900"/>
                  <a:pt x="3629028" y="1485900"/>
                </a:cubicBezTo>
                <a:lnTo>
                  <a:pt x="76197" y="1485900"/>
                </a:lnTo>
                <a:cubicBezTo>
                  <a:pt x="34115" y="1485900"/>
                  <a:pt x="0" y="1451785"/>
                  <a:pt x="0" y="14097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40" name="Shape 38"/>
          <p:cNvSpPr/>
          <p:nvPr/>
        </p:nvSpPr>
        <p:spPr>
          <a:xfrm>
            <a:off x="8300145" y="444817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10716" y="0"/>
                </a:moveTo>
                <a:cubicBezTo>
                  <a:pt x="4789" y="0"/>
                  <a:pt x="0" y="4789"/>
                  <a:pt x="0" y="10716"/>
                </a:cubicBezTo>
                <a:cubicBezTo>
                  <a:pt x="0" y="16643"/>
                  <a:pt x="4789" y="21431"/>
                  <a:pt x="10716" y="21431"/>
                </a:cubicBezTo>
                <a:lnTo>
                  <a:pt x="10716" y="25115"/>
                </a:lnTo>
                <a:cubicBezTo>
                  <a:pt x="10716" y="39313"/>
                  <a:pt x="16375" y="52942"/>
                  <a:pt x="26421" y="62988"/>
                </a:cubicBezTo>
                <a:lnTo>
                  <a:pt x="49158" y="85725"/>
                </a:lnTo>
                <a:lnTo>
                  <a:pt x="26421" y="108462"/>
                </a:lnTo>
                <a:cubicBezTo>
                  <a:pt x="16375" y="118508"/>
                  <a:pt x="10716" y="132137"/>
                  <a:pt x="10716" y="146335"/>
                </a:cubicBezTo>
                <a:lnTo>
                  <a:pt x="10716" y="150019"/>
                </a:lnTo>
                <a:cubicBezTo>
                  <a:pt x="4789" y="150019"/>
                  <a:pt x="0" y="154807"/>
                  <a:pt x="0" y="160734"/>
                </a:cubicBezTo>
                <a:cubicBezTo>
                  <a:pt x="0" y="166661"/>
                  <a:pt x="4789" y="171450"/>
                  <a:pt x="10716" y="171450"/>
                </a:cubicBezTo>
                <a:lnTo>
                  <a:pt x="117872" y="171450"/>
                </a:lnTo>
                <a:cubicBezTo>
                  <a:pt x="123799" y="171450"/>
                  <a:pt x="128588" y="166661"/>
                  <a:pt x="128588" y="160734"/>
                </a:cubicBezTo>
                <a:cubicBezTo>
                  <a:pt x="128588" y="154807"/>
                  <a:pt x="123799" y="150019"/>
                  <a:pt x="117872" y="150019"/>
                </a:cubicBezTo>
                <a:lnTo>
                  <a:pt x="117872" y="146335"/>
                </a:lnTo>
                <a:cubicBezTo>
                  <a:pt x="117872" y="132137"/>
                  <a:pt x="112213" y="118508"/>
                  <a:pt x="102167" y="108462"/>
                </a:cubicBezTo>
                <a:lnTo>
                  <a:pt x="79430" y="85725"/>
                </a:lnTo>
                <a:lnTo>
                  <a:pt x="102167" y="62988"/>
                </a:lnTo>
                <a:cubicBezTo>
                  <a:pt x="112213" y="52942"/>
                  <a:pt x="117872" y="39313"/>
                  <a:pt x="117872" y="25115"/>
                </a:cubicBezTo>
                <a:lnTo>
                  <a:pt x="117872" y="21431"/>
                </a:lnTo>
                <a:cubicBezTo>
                  <a:pt x="123799" y="21431"/>
                  <a:pt x="128588" y="16643"/>
                  <a:pt x="128588" y="10716"/>
                </a:cubicBezTo>
                <a:cubicBezTo>
                  <a:pt x="128588" y="4789"/>
                  <a:pt x="123799" y="0"/>
                  <a:pt x="117872" y="0"/>
                </a:cubicBezTo>
                <a:lnTo>
                  <a:pt x="10716" y="0"/>
                </a:lnTo>
                <a:close/>
                <a:moveTo>
                  <a:pt x="32147" y="25115"/>
                </a:moveTo>
                <a:lnTo>
                  <a:pt x="32147" y="21431"/>
                </a:lnTo>
                <a:lnTo>
                  <a:pt x="96441" y="21431"/>
                </a:lnTo>
                <a:lnTo>
                  <a:pt x="96441" y="25115"/>
                </a:lnTo>
                <a:cubicBezTo>
                  <a:pt x="96441" y="31477"/>
                  <a:pt x="94565" y="37639"/>
                  <a:pt x="91083" y="42863"/>
                </a:cubicBezTo>
                <a:lnTo>
                  <a:pt x="37505" y="42863"/>
                </a:lnTo>
                <a:cubicBezTo>
                  <a:pt x="34056" y="37639"/>
                  <a:pt x="32147" y="31477"/>
                  <a:pt x="32147" y="25115"/>
                </a:cubicBezTo>
                <a:close/>
                <a:moveTo>
                  <a:pt x="37505" y="128588"/>
                </a:moveTo>
                <a:cubicBezTo>
                  <a:pt x="38677" y="126813"/>
                  <a:pt x="40050" y="125138"/>
                  <a:pt x="41557" y="123598"/>
                </a:cubicBezTo>
                <a:lnTo>
                  <a:pt x="64294" y="100861"/>
                </a:lnTo>
                <a:lnTo>
                  <a:pt x="87031" y="123598"/>
                </a:lnTo>
                <a:cubicBezTo>
                  <a:pt x="88571" y="125138"/>
                  <a:pt x="89911" y="126813"/>
                  <a:pt x="91116" y="128588"/>
                </a:cubicBezTo>
                <a:lnTo>
                  <a:pt x="37505" y="128588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41" name="Text 39"/>
          <p:cNvSpPr/>
          <p:nvPr/>
        </p:nvSpPr>
        <p:spPr>
          <a:xfrm>
            <a:off x="8473976" y="4400550"/>
            <a:ext cx="3267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Parola Yaşı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254901" y="4743450"/>
            <a:ext cx="3476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60 gün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254901" y="50101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Minimum yaş: 1 gün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254901" y="52768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Sık değişim engellendi (NIST önerisi)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4850" y="374850"/>
            <a:ext cx="11517270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spc="59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HARDENING MEASURES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4850" y="637245"/>
            <a:ext cx="11610982" cy="37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5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Hesap Kilitleme Politikası ve SMBv1 Devre Dışı Bırakma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74850" y="1087065"/>
            <a:ext cx="749700" cy="37485"/>
          </a:xfrm>
          <a:custGeom>
            <a:avLst/>
            <a:gdLst/>
            <a:ahLst/>
            <a:cxnLst/>
            <a:rect l="l" t="t" r="r" b="b"/>
            <a:pathLst>
              <a:path w="749700" h="37485">
                <a:moveTo>
                  <a:pt x="0" y="0"/>
                </a:moveTo>
                <a:lnTo>
                  <a:pt x="749700" y="0"/>
                </a:lnTo>
                <a:lnTo>
                  <a:pt x="749700" y="37485"/>
                </a:lnTo>
                <a:lnTo>
                  <a:pt x="0" y="37485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" name="Shape 3"/>
          <p:cNvSpPr/>
          <p:nvPr/>
        </p:nvSpPr>
        <p:spPr>
          <a:xfrm>
            <a:off x="393593" y="1274490"/>
            <a:ext cx="5632123" cy="3036286"/>
          </a:xfrm>
          <a:custGeom>
            <a:avLst/>
            <a:gdLst/>
            <a:ahLst/>
            <a:cxnLst/>
            <a:rect l="l" t="t" r="r" b="b"/>
            <a:pathLst>
              <a:path w="5632123" h="3036286">
                <a:moveTo>
                  <a:pt x="37485" y="0"/>
                </a:moveTo>
                <a:lnTo>
                  <a:pt x="5557157" y="0"/>
                </a:lnTo>
                <a:cubicBezTo>
                  <a:pt x="5598560" y="0"/>
                  <a:pt x="5632123" y="33563"/>
                  <a:pt x="5632123" y="74966"/>
                </a:cubicBezTo>
                <a:lnTo>
                  <a:pt x="5632123" y="2961320"/>
                </a:lnTo>
                <a:cubicBezTo>
                  <a:pt x="5632123" y="3002723"/>
                  <a:pt x="5598560" y="3036286"/>
                  <a:pt x="5557157" y="3036286"/>
                </a:cubicBezTo>
                <a:lnTo>
                  <a:pt x="37485" y="3036286"/>
                </a:lnTo>
                <a:cubicBezTo>
                  <a:pt x="16783" y="3036286"/>
                  <a:pt x="0" y="3019503"/>
                  <a:pt x="0" y="2998801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5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393593" y="1274490"/>
            <a:ext cx="37485" cy="3036286"/>
          </a:xfrm>
          <a:custGeom>
            <a:avLst/>
            <a:gdLst/>
            <a:ahLst/>
            <a:cxnLst/>
            <a:rect l="l" t="t" r="r" b="b"/>
            <a:pathLst>
              <a:path w="37485" h="3036286">
                <a:moveTo>
                  <a:pt x="37485" y="0"/>
                </a:moveTo>
                <a:lnTo>
                  <a:pt x="37485" y="0"/>
                </a:lnTo>
                <a:lnTo>
                  <a:pt x="37485" y="3036286"/>
                </a:lnTo>
                <a:lnTo>
                  <a:pt x="37485" y="3036286"/>
                </a:lnTo>
                <a:cubicBezTo>
                  <a:pt x="16783" y="3036286"/>
                  <a:pt x="0" y="3019503"/>
                  <a:pt x="0" y="2998801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562275" y="1424430"/>
            <a:ext cx="449820" cy="449820"/>
          </a:xfrm>
          <a:custGeom>
            <a:avLst/>
            <a:gdLst/>
            <a:ahLst/>
            <a:cxnLst/>
            <a:rect l="l" t="t" r="r" b="b"/>
            <a:pathLst>
              <a:path w="449820" h="449820">
                <a:moveTo>
                  <a:pt x="74972" y="0"/>
                </a:moveTo>
                <a:lnTo>
                  <a:pt x="374849" y="0"/>
                </a:lnTo>
                <a:cubicBezTo>
                  <a:pt x="416227" y="0"/>
                  <a:pt x="449820" y="33594"/>
                  <a:pt x="449820" y="74972"/>
                </a:cubicBezTo>
                <a:lnTo>
                  <a:pt x="449820" y="374849"/>
                </a:lnTo>
                <a:cubicBezTo>
                  <a:pt x="449820" y="416254"/>
                  <a:pt x="416254" y="449820"/>
                  <a:pt x="374849" y="449820"/>
                </a:cubicBezTo>
                <a:lnTo>
                  <a:pt x="74972" y="449820"/>
                </a:lnTo>
                <a:cubicBezTo>
                  <a:pt x="33594" y="449820"/>
                  <a:pt x="0" y="416227"/>
                  <a:pt x="0" y="374849"/>
                </a:cubicBezTo>
                <a:lnTo>
                  <a:pt x="0" y="74972"/>
                </a:lnTo>
                <a:cubicBezTo>
                  <a:pt x="0" y="33566"/>
                  <a:pt x="33566" y="0"/>
                  <a:pt x="74972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81759" y="1555628"/>
            <a:ext cx="210853" cy="187425"/>
          </a:xfrm>
          <a:custGeom>
            <a:avLst/>
            <a:gdLst/>
            <a:ahLst/>
            <a:cxnLst/>
            <a:rect l="l" t="t" r="r" b="b"/>
            <a:pathLst>
              <a:path w="210853" h="187425">
                <a:moveTo>
                  <a:pt x="81998" y="2929"/>
                </a:moveTo>
                <a:cubicBezTo>
                  <a:pt x="106243" y="2929"/>
                  <a:pt x="125926" y="22612"/>
                  <a:pt x="125926" y="46856"/>
                </a:cubicBezTo>
                <a:cubicBezTo>
                  <a:pt x="125926" y="71101"/>
                  <a:pt x="106243" y="90784"/>
                  <a:pt x="81998" y="90784"/>
                </a:cubicBezTo>
                <a:cubicBezTo>
                  <a:pt x="57754" y="90784"/>
                  <a:pt x="38071" y="71101"/>
                  <a:pt x="38071" y="46856"/>
                </a:cubicBezTo>
                <a:cubicBezTo>
                  <a:pt x="38071" y="22612"/>
                  <a:pt x="57754" y="2929"/>
                  <a:pt x="81998" y="2929"/>
                </a:cubicBezTo>
                <a:close/>
                <a:moveTo>
                  <a:pt x="71126" y="111284"/>
                </a:moveTo>
                <a:lnTo>
                  <a:pt x="92871" y="111284"/>
                </a:lnTo>
                <a:cubicBezTo>
                  <a:pt x="103743" y="111284"/>
                  <a:pt x="113993" y="113956"/>
                  <a:pt x="122998" y="118642"/>
                </a:cubicBezTo>
                <a:lnTo>
                  <a:pt x="122998" y="120216"/>
                </a:lnTo>
                <a:cubicBezTo>
                  <a:pt x="115823" y="126658"/>
                  <a:pt x="111284" y="135993"/>
                  <a:pt x="111284" y="146389"/>
                </a:cubicBezTo>
                <a:lnTo>
                  <a:pt x="111284" y="181531"/>
                </a:lnTo>
                <a:cubicBezTo>
                  <a:pt x="111284" y="183545"/>
                  <a:pt x="111467" y="185522"/>
                  <a:pt x="111760" y="187425"/>
                </a:cubicBezTo>
                <a:lnTo>
                  <a:pt x="16729" y="187425"/>
                </a:lnTo>
                <a:cubicBezTo>
                  <a:pt x="10726" y="187425"/>
                  <a:pt x="5857" y="182556"/>
                  <a:pt x="5857" y="176553"/>
                </a:cubicBezTo>
                <a:cubicBezTo>
                  <a:pt x="5857" y="140496"/>
                  <a:pt x="35069" y="111284"/>
                  <a:pt x="71126" y="111284"/>
                </a:cubicBezTo>
                <a:close/>
                <a:moveTo>
                  <a:pt x="181568" y="111320"/>
                </a:moveTo>
                <a:cubicBezTo>
                  <a:pt x="181568" y="104841"/>
                  <a:pt x="176333" y="99606"/>
                  <a:pt x="169854" y="99606"/>
                </a:cubicBezTo>
                <a:cubicBezTo>
                  <a:pt x="163375" y="99606"/>
                  <a:pt x="158140" y="104841"/>
                  <a:pt x="158140" y="111320"/>
                </a:cubicBezTo>
                <a:lnTo>
                  <a:pt x="158140" y="128855"/>
                </a:lnTo>
                <a:lnTo>
                  <a:pt x="181568" y="128855"/>
                </a:lnTo>
                <a:lnTo>
                  <a:pt x="181568" y="111320"/>
                </a:lnTo>
                <a:close/>
                <a:moveTo>
                  <a:pt x="128855" y="146426"/>
                </a:moveTo>
                <a:cubicBezTo>
                  <a:pt x="128855" y="138775"/>
                  <a:pt x="133760" y="132259"/>
                  <a:pt x="140569" y="129843"/>
                </a:cubicBezTo>
                <a:lnTo>
                  <a:pt x="140569" y="111320"/>
                </a:lnTo>
                <a:cubicBezTo>
                  <a:pt x="140569" y="95140"/>
                  <a:pt x="153674" y="82035"/>
                  <a:pt x="169854" y="82035"/>
                </a:cubicBezTo>
                <a:cubicBezTo>
                  <a:pt x="186034" y="82035"/>
                  <a:pt x="199139" y="95140"/>
                  <a:pt x="199139" y="111320"/>
                </a:cubicBezTo>
                <a:lnTo>
                  <a:pt x="199139" y="129843"/>
                </a:lnTo>
                <a:cubicBezTo>
                  <a:pt x="205948" y="132259"/>
                  <a:pt x="210853" y="138775"/>
                  <a:pt x="210853" y="146426"/>
                </a:cubicBezTo>
                <a:lnTo>
                  <a:pt x="210853" y="181568"/>
                </a:lnTo>
                <a:cubicBezTo>
                  <a:pt x="210853" y="191269"/>
                  <a:pt x="202983" y="199139"/>
                  <a:pt x="193282" y="199139"/>
                </a:cubicBezTo>
                <a:lnTo>
                  <a:pt x="146426" y="199139"/>
                </a:lnTo>
                <a:cubicBezTo>
                  <a:pt x="136725" y="199139"/>
                  <a:pt x="128855" y="191269"/>
                  <a:pt x="128855" y="181568"/>
                </a:cubicBezTo>
                <a:lnTo>
                  <a:pt x="128855" y="146426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9" name="Text 7"/>
          <p:cNvSpPr/>
          <p:nvPr/>
        </p:nvSpPr>
        <p:spPr>
          <a:xfrm>
            <a:off x="1124550" y="1424430"/>
            <a:ext cx="2155388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Hesap Kilitleme Politikası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24550" y="1686826"/>
            <a:ext cx="212727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Brute Force Koruması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2275" y="1986706"/>
            <a:ext cx="2595837" cy="749700"/>
          </a:xfrm>
          <a:custGeom>
            <a:avLst/>
            <a:gdLst/>
            <a:ahLst/>
            <a:cxnLst/>
            <a:rect l="l" t="t" r="r" b="b"/>
            <a:pathLst>
              <a:path w="2595837" h="749700">
                <a:moveTo>
                  <a:pt x="37485" y="0"/>
                </a:moveTo>
                <a:lnTo>
                  <a:pt x="2558352" y="0"/>
                </a:lnTo>
                <a:cubicBezTo>
                  <a:pt x="2579054" y="0"/>
                  <a:pt x="2595837" y="16783"/>
                  <a:pt x="2595837" y="37485"/>
                </a:cubicBezTo>
                <a:lnTo>
                  <a:pt x="2595837" y="712215"/>
                </a:lnTo>
                <a:cubicBezTo>
                  <a:pt x="2595837" y="732918"/>
                  <a:pt x="2579054" y="749700"/>
                  <a:pt x="2558352" y="749700"/>
                </a:cubicBezTo>
                <a:lnTo>
                  <a:pt x="37485" y="749700"/>
                </a:lnTo>
                <a:cubicBezTo>
                  <a:pt x="16783" y="749700"/>
                  <a:pt x="0" y="732918"/>
                  <a:pt x="0" y="712215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10"/>
          <p:cNvSpPr/>
          <p:nvPr/>
        </p:nvSpPr>
        <p:spPr>
          <a:xfrm>
            <a:off x="604446" y="2099161"/>
            <a:ext cx="2511496" cy="337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14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41931" y="2436526"/>
            <a:ext cx="2436526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3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Hatalı Deneme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273642" y="1986706"/>
            <a:ext cx="2595837" cy="749700"/>
          </a:xfrm>
          <a:custGeom>
            <a:avLst/>
            <a:gdLst/>
            <a:ahLst/>
            <a:cxnLst/>
            <a:rect l="l" t="t" r="r" b="b"/>
            <a:pathLst>
              <a:path w="2595837" h="749700">
                <a:moveTo>
                  <a:pt x="37485" y="0"/>
                </a:moveTo>
                <a:lnTo>
                  <a:pt x="2558352" y="0"/>
                </a:lnTo>
                <a:cubicBezTo>
                  <a:pt x="2579054" y="0"/>
                  <a:pt x="2595837" y="16783"/>
                  <a:pt x="2595837" y="37485"/>
                </a:cubicBezTo>
                <a:lnTo>
                  <a:pt x="2595837" y="712215"/>
                </a:lnTo>
                <a:cubicBezTo>
                  <a:pt x="2595837" y="732918"/>
                  <a:pt x="2579054" y="749700"/>
                  <a:pt x="2558352" y="749700"/>
                </a:cubicBezTo>
                <a:lnTo>
                  <a:pt x="37485" y="749700"/>
                </a:lnTo>
                <a:cubicBezTo>
                  <a:pt x="16783" y="749700"/>
                  <a:pt x="0" y="732918"/>
                  <a:pt x="0" y="712215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5" name="Text 13"/>
          <p:cNvSpPr/>
          <p:nvPr/>
        </p:nvSpPr>
        <p:spPr>
          <a:xfrm>
            <a:off x="3315813" y="2099161"/>
            <a:ext cx="2511496" cy="337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14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15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353298" y="2436526"/>
            <a:ext cx="2436526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3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Dakika Kilitleme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62275" y="2848861"/>
            <a:ext cx="5388470" cy="4873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 hatalı giriş denemesinde hesap 15 dakika boyunca kilitleniyor. Bu değer, 3-5 aralığı önerilen en iyi uygulamalar doğrultusunda belirlendi.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62275" y="3411136"/>
            <a:ext cx="5313500" cy="749700"/>
          </a:xfrm>
          <a:custGeom>
            <a:avLst/>
            <a:gdLst/>
            <a:ahLst/>
            <a:cxnLst/>
            <a:rect l="l" t="t" r="r" b="b"/>
            <a:pathLst>
              <a:path w="5313500" h="749700">
                <a:moveTo>
                  <a:pt x="37485" y="0"/>
                </a:moveTo>
                <a:lnTo>
                  <a:pt x="5276015" y="0"/>
                </a:lnTo>
                <a:cubicBezTo>
                  <a:pt x="5296718" y="0"/>
                  <a:pt x="5313500" y="16783"/>
                  <a:pt x="5313500" y="37485"/>
                </a:cubicBezTo>
                <a:lnTo>
                  <a:pt x="5313500" y="712215"/>
                </a:lnTo>
                <a:cubicBezTo>
                  <a:pt x="5313500" y="732918"/>
                  <a:pt x="5296718" y="749700"/>
                  <a:pt x="5276015" y="749700"/>
                </a:cubicBezTo>
                <a:lnTo>
                  <a:pt x="37485" y="749700"/>
                </a:lnTo>
                <a:cubicBezTo>
                  <a:pt x="16783" y="749700"/>
                  <a:pt x="0" y="732918"/>
                  <a:pt x="0" y="712215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9" name="Text 17"/>
          <p:cNvSpPr/>
          <p:nvPr/>
        </p:nvSpPr>
        <p:spPr>
          <a:xfrm>
            <a:off x="637245" y="3486106"/>
            <a:ext cx="522915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Avantajları: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37245" y="3711016"/>
            <a:ext cx="5229159" cy="37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Brute force saldırılarını yavaşlatır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DoS riskini minimuma indirir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91177" y="1274490"/>
            <a:ext cx="5632123" cy="3036286"/>
          </a:xfrm>
          <a:custGeom>
            <a:avLst/>
            <a:gdLst/>
            <a:ahLst/>
            <a:cxnLst/>
            <a:rect l="l" t="t" r="r" b="b"/>
            <a:pathLst>
              <a:path w="5632123" h="3036286">
                <a:moveTo>
                  <a:pt x="37485" y="0"/>
                </a:moveTo>
                <a:lnTo>
                  <a:pt x="5557157" y="0"/>
                </a:lnTo>
                <a:cubicBezTo>
                  <a:pt x="5598560" y="0"/>
                  <a:pt x="5632123" y="33563"/>
                  <a:pt x="5632123" y="74966"/>
                </a:cubicBezTo>
                <a:lnTo>
                  <a:pt x="5632123" y="2961320"/>
                </a:lnTo>
                <a:cubicBezTo>
                  <a:pt x="5632123" y="3002723"/>
                  <a:pt x="5598560" y="3036286"/>
                  <a:pt x="5557157" y="3036286"/>
                </a:cubicBezTo>
                <a:lnTo>
                  <a:pt x="37485" y="3036286"/>
                </a:lnTo>
                <a:cubicBezTo>
                  <a:pt x="16783" y="3036286"/>
                  <a:pt x="0" y="3019503"/>
                  <a:pt x="0" y="2998801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5000"/>
                </a:srgbClr>
              </a:gs>
              <a:gs pos="100000">
                <a:srgbClr val="D94A38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22" name="Shape 20"/>
          <p:cNvSpPr/>
          <p:nvPr/>
        </p:nvSpPr>
        <p:spPr>
          <a:xfrm>
            <a:off x="6191177" y="1274490"/>
            <a:ext cx="37485" cy="3036286"/>
          </a:xfrm>
          <a:custGeom>
            <a:avLst/>
            <a:gdLst/>
            <a:ahLst/>
            <a:cxnLst/>
            <a:rect l="l" t="t" r="r" b="b"/>
            <a:pathLst>
              <a:path w="37485" h="3036286">
                <a:moveTo>
                  <a:pt x="37485" y="0"/>
                </a:moveTo>
                <a:lnTo>
                  <a:pt x="37485" y="0"/>
                </a:lnTo>
                <a:lnTo>
                  <a:pt x="37485" y="3036286"/>
                </a:lnTo>
                <a:lnTo>
                  <a:pt x="37485" y="3036286"/>
                </a:lnTo>
                <a:cubicBezTo>
                  <a:pt x="16783" y="3036286"/>
                  <a:pt x="0" y="3019503"/>
                  <a:pt x="0" y="2998801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3" name="Shape 21"/>
          <p:cNvSpPr/>
          <p:nvPr/>
        </p:nvSpPr>
        <p:spPr>
          <a:xfrm>
            <a:off x="6359859" y="1424430"/>
            <a:ext cx="449820" cy="449820"/>
          </a:xfrm>
          <a:custGeom>
            <a:avLst/>
            <a:gdLst/>
            <a:ahLst/>
            <a:cxnLst/>
            <a:rect l="l" t="t" r="r" b="b"/>
            <a:pathLst>
              <a:path w="449820" h="449820">
                <a:moveTo>
                  <a:pt x="74972" y="0"/>
                </a:moveTo>
                <a:lnTo>
                  <a:pt x="374849" y="0"/>
                </a:lnTo>
                <a:cubicBezTo>
                  <a:pt x="416227" y="0"/>
                  <a:pt x="449820" y="33594"/>
                  <a:pt x="449820" y="74972"/>
                </a:cubicBezTo>
                <a:lnTo>
                  <a:pt x="449820" y="374849"/>
                </a:lnTo>
                <a:cubicBezTo>
                  <a:pt x="449820" y="416254"/>
                  <a:pt x="416254" y="449820"/>
                  <a:pt x="374849" y="449820"/>
                </a:cubicBezTo>
                <a:lnTo>
                  <a:pt x="74972" y="449820"/>
                </a:lnTo>
                <a:cubicBezTo>
                  <a:pt x="33594" y="449820"/>
                  <a:pt x="0" y="416227"/>
                  <a:pt x="0" y="374849"/>
                </a:cubicBezTo>
                <a:lnTo>
                  <a:pt x="0" y="74972"/>
                </a:lnTo>
                <a:cubicBezTo>
                  <a:pt x="0" y="33566"/>
                  <a:pt x="33566" y="0"/>
                  <a:pt x="74972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491057" y="1555628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134419" y="151002"/>
                </a:moveTo>
                <a:lnTo>
                  <a:pt x="36423" y="53006"/>
                </a:lnTo>
                <a:cubicBezTo>
                  <a:pt x="28224" y="64501"/>
                  <a:pt x="23428" y="78557"/>
                  <a:pt x="23428" y="93713"/>
                </a:cubicBezTo>
                <a:cubicBezTo>
                  <a:pt x="23428" y="132515"/>
                  <a:pt x="54910" y="163997"/>
                  <a:pt x="93713" y="163997"/>
                </a:cubicBezTo>
                <a:cubicBezTo>
                  <a:pt x="108904" y="163997"/>
                  <a:pt x="122961" y="159201"/>
                  <a:pt x="134419" y="151002"/>
                </a:cubicBezTo>
                <a:close/>
                <a:moveTo>
                  <a:pt x="151002" y="134419"/>
                </a:moveTo>
                <a:cubicBezTo>
                  <a:pt x="159201" y="122924"/>
                  <a:pt x="163997" y="108868"/>
                  <a:pt x="163997" y="93713"/>
                </a:cubicBezTo>
                <a:cubicBezTo>
                  <a:pt x="163997" y="54910"/>
                  <a:pt x="132515" y="23428"/>
                  <a:pt x="93713" y="23428"/>
                </a:cubicBezTo>
                <a:cubicBezTo>
                  <a:pt x="78521" y="23428"/>
                  <a:pt x="64464" y="28224"/>
                  <a:pt x="53006" y="36423"/>
                </a:cubicBezTo>
                <a:lnTo>
                  <a:pt x="151002" y="134419"/>
                </a:lnTo>
                <a:close/>
                <a:moveTo>
                  <a:pt x="0" y="93713"/>
                </a:moveTo>
                <a:cubicBezTo>
                  <a:pt x="0" y="41991"/>
                  <a:pt x="41991" y="0"/>
                  <a:pt x="93713" y="0"/>
                </a:cubicBezTo>
                <a:cubicBezTo>
                  <a:pt x="145434" y="0"/>
                  <a:pt x="187425" y="41991"/>
                  <a:pt x="187425" y="93713"/>
                </a:cubicBezTo>
                <a:cubicBezTo>
                  <a:pt x="187425" y="145434"/>
                  <a:pt x="145434" y="187425"/>
                  <a:pt x="93713" y="187425"/>
                </a:cubicBezTo>
                <a:cubicBezTo>
                  <a:pt x="41991" y="187425"/>
                  <a:pt x="0" y="145434"/>
                  <a:pt x="0" y="93713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5" name="Text 23"/>
          <p:cNvSpPr/>
          <p:nvPr/>
        </p:nvSpPr>
        <p:spPr>
          <a:xfrm>
            <a:off x="6922135" y="1424430"/>
            <a:ext cx="224910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SMBv1 Devre Dışı Bırakma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922135" y="1686826"/>
            <a:ext cx="2220987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Kritik Güvenlik Önlemi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59859" y="1986706"/>
            <a:ext cx="5313500" cy="599760"/>
          </a:xfrm>
          <a:custGeom>
            <a:avLst/>
            <a:gdLst/>
            <a:ahLst/>
            <a:cxnLst/>
            <a:rect l="l" t="t" r="r" b="b"/>
            <a:pathLst>
              <a:path w="5313500" h="599760">
                <a:moveTo>
                  <a:pt x="37485" y="0"/>
                </a:moveTo>
                <a:lnTo>
                  <a:pt x="5276015" y="0"/>
                </a:lnTo>
                <a:cubicBezTo>
                  <a:pt x="5296718" y="0"/>
                  <a:pt x="5313500" y="16783"/>
                  <a:pt x="5313500" y="37485"/>
                </a:cubicBezTo>
                <a:lnTo>
                  <a:pt x="5313500" y="562275"/>
                </a:lnTo>
                <a:cubicBezTo>
                  <a:pt x="5313500" y="582978"/>
                  <a:pt x="5296718" y="599760"/>
                  <a:pt x="5276015" y="599760"/>
                </a:cubicBezTo>
                <a:lnTo>
                  <a:pt x="37485" y="599760"/>
                </a:lnTo>
                <a:cubicBezTo>
                  <a:pt x="16783" y="599760"/>
                  <a:pt x="0" y="582978"/>
                  <a:pt x="0" y="562275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8" name="Text 26"/>
          <p:cNvSpPr/>
          <p:nvPr/>
        </p:nvSpPr>
        <p:spPr>
          <a:xfrm>
            <a:off x="6472314" y="2108532"/>
            <a:ext cx="1941167" cy="1593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SMBv1'i devre dışı bırak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472314" y="2295957"/>
            <a:ext cx="1941167" cy="1593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4F6E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Set-SmbServerConfiguration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420071" y="2295957"/>
            <a:ext cx="1941167" cy="1593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D94A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-EnableSMB1Protocol $false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59859" y="2698921"/>
            <a:ext cx="5388470" cy="4873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Set-SmbServerConfiguration komutu ile SMBv1 protokolü tamamen devre dışı bırakıldı. Bu işlem sunucuyu yeniden başlatmayı gerektirmez ve anında etkili olur.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59859" y="3261196"/>
            <a:ext cx="5313500" cy="562275"/>
          </a:xfrm>
          <a:custGeom>
            <a:avLst/>
            <a:gdLst/>
            <a:ahLst/>
            <a:cxnLst/>
            <a:rect l="l" t="t" r="r" b="b"/>
            <a:pathLst>
              <a:path w="5313500" h="562275">
                <a:moveTo>
                  <a:pt x="37487" y="0"/>
                </a:moveTo>
                <a:lnTo>
                  <a:pt x="5276013" y="0"/>
                </a:lnTo>
                <a:cubicBezTo>
                  <a:pt x="5296717" y="0"/>
                  <a:pt x="5313500" y="16783"/>
                  <a:pt x="5313500" y="37487"/>
                </a:cubicBezTo>
                <a:lnTo>
                  <a:pt x="5313500" y="524788"/>
                </a:lnTo>
                <a:cubicBezTo>
                  <a:pt x="5313500" y="545492"/>
                  <a:pt x="5296717" y="562275"/>
                  <a:pt x="5276013" y="562275"/>
                </a:cubicBezTo>
                <a:lnTo>
                  <a:pt x="37487" y="562275"/>
                </a:lnTo>
                <a:cubicBezTo>
                  <a:pt x="16783" y="562275"/>
                  <a:pt x="0" y="545492"/>
                  <a:pt x="0" y="524788"/>
                </a:cubicBezTo>
                <a:lnTo>
                  <a:pt x="0" y="37487"/>
                </a:lnTo>
                <a:cubicBezTo>
                  <a:pt x="0" y="16797"/>
                  <a:pt x="16797" y="0"/>
                  <a:pt x="3748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3" name="Text 31"/>
          <p:cNvSpPr/>
          <p:nvPr/>
        </p:nvSpPr>
        <p:spPr>
          <a:xfrm>
            <a:off x="6434829" y="3336166"/>
            <a:ext cx="522915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Etki Alanı Genelinde: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434829" y="3561076"/>
            <a:ext cx="522915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Group Policy ile tüm cihazlarda uygulandı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74850" y="4460716"/>
            <a:ext cx="11442300" cy="2024191"/>
          </a:xfrm>
          <a:custGeom>
            <a:avLst/>
            <a:gdLst/>
            <a:ahLst/>
            <a:cxnLst/>
            <a:rect l="l" t="t" r="r" b="b"/>
            <a:pathLst>
              <a:path w="11442300" h="2024191">
                <a:moveTo>
                  <a:pt x="74976" y="0"/>
                </a:moveTo>
                <a:lnTo>
                  <a:pt x="11367324" y="0"/>
                </a:lnTo>
                <a:cubicBezTo>
                  <a:pt x="11408732" y="0"/>
                  <a:pt x="11442300" y="33568"/>
                  <a:pt x="11442300" y="74976"/>
                </a:cubicBezTo>
                <a:lnTo>
                  <a:pt x="11442300" y="1949215"/>
                </a:lnTo>
                <a:cubicBezTo>
                  <a:pt x="11442300" y="1990623"/>
                  <a:pt x="11408732" y="2024191"/>
                  <a:pt x="11367324" y="2024191"/>
                </a:cubicBezTo>
                <a:lnTo>
                  <a:pt x="74976" y="2024191"/>
                </a:lnTo>
                <a:cubicBezTo>
                  <a:pt x="33596" y="2024191"/>
                  <a:pt x="0" y="1990595"/>
                  <a:pt x="0" y="1949215"/>
                </a:cubicBezTo>
                <a:lnTo>
                  <a:pt x="0" y="74976"/>
                </a:lnTo>
                <a:cubicBezTo>
                  <a:pt x="0" y="33596"/>
                  <a:pt x="33596" y="0"/>
                  <a:pt x="74976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6" name="Text 34"/>
          <p:cNvSpPr/>
          <p:nvPr/>
        </p:nvSpPr>
        <p:spPr>
          <a:xfrm>
            <a:off x="524790" y="4610656"/>
            <a:ext cx="11236132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Group Policy ile SMBv1 Devre Dışı Bırakma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24790" y="4985507"/>
            <a:ext cx="5575895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Registry Policy Ayarları: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24790" y="5285387"/>
            <a:ext cx="5500925" cy="1049580"/>
          </a:xfrm>
          <a:custGeom>
            <a:avLst/>
            <a:gdLst/>
            <a:ahLst/>
            <a:cxnLst/>
            <a:rect l="l" t="t" r="r" b="b"/>
            <a:pathLst>
              <a:path w="5500925" h="1049580">
                <a:moveTo>
                  <a:pt x="37481" y="0"/>
                </a:moveTo>
                <a:lnTo>
                  <a:pt x="5463445" y="0"/>
                </a:lnTo>
                <a:cubicBezTo>
                  <a:pt x="5484145" y="0"/>
                  <a:pt x="5500925" y="16781"/>
                  <a:pt x="5500925" y="37481"/>
                </a:cubicBezTo>
                <a:lnTo>
                  <a:pt x="5500925" y="1012100"/>
                </a:lnTo>
                <a:cubicBezTo>
                  <a:pt x="5500925" y="1032800"/>
                  <a:pt x="5484145" y="1049580"/>
                  <a:pt x="5463445" y="1049580"/>
                </a:cubicBezTo>
                <a:lnTo>
                  <a:pt x="37481" y="1049580"/>
                </a:lnTo>
                <a:cubicBezTo>
                  <a:pt x="16781" y="1049580"/>
                  <a:pt x="0" y="1032800"/>
                  <a:pt x="0" y="1012100"/>
                </a:cubicBezTo>
                <a:lnTo>
                  <a:pt x="0" y="37481"/>
                </a:lnTo>
                <a:cubicBezTo>
                  <a:pt x="0" y="16794"/>
                  <a:pt x="16794" y="0"/>
                  <a:pt x="37481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9" name="Text 37"/>
          <p:cNvSpPr/>
          <p:nvPr/>
        </p:nvSpPr>
        <p:spPr>
          <a:xfrm>
            <a:off x="637245" y="5397842"/>
            <a:ext cx="534161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Registry yolu: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37245" y="5585267"/>
            <a:ext cx="534161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4F6E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HKLM\SYSTEM\CurrentControlSet\Services\LanmanServer\Parameters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7245" y="5847662"/>
            <a:ext cx="534161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SMB1 değeri: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37245" y="6044458"/>
            <a:ext cx="426392" cy="1593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D94A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DWORD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070226" y="6044458"/>
            <a:ext cx="137787" cy="1593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4F6E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172434" y="4985507"/>
            <a:ext cx="5575895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Uygulama Adımları: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172434" y="5304129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37485" y="0"/>
                </a:moveTo>
                <a:lnTo>
                  <a:pt x="149940" y="0"/>
                </a:lnTo>
                <a:cubicBezTo>
                  <a:pt x="170642" y="0"/>
                  <a:pt x="187425" y="16783"/>
                  <a:pt x="187425" y="37485"/>
                </a:cubicBezTo>
                <a:lnTo>
                  <a:pt x="187425" y="149940"/>
                </a:lnTo>
                <a:cubicBezTo>
                  <a:pt x="187425" y="170642"/>
                  <a:pt x="170642" y="187425"/>
                  <a:pt x="149940" y="187425"/>
                </a:cubicBezTo>
                <a:lnTo>
                  <a:pt x="37485" y="187425"/>
                </a:lnTo>
                <a:cubicBezTo>
                  <a:pt x="16783" y="187425"/>
                  <a:pt x="0" y="170642"/>
                  <a:pt x="0" y="149940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6" name="Text 44"/>
          <p:cNvSpPr/>
          <p:nvPr/>
        </p:nvSpPr>
        <p:spPr>
          <a:xfrm>
            <a:off x="6144321" y="5304129"/>
            <a:ext cx="24365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34829" y="5285387"/>
            <a:ext cx="1799281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GPMC ile yeni GPO oluştur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172434" y="5566524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37485" y="0"/>
                </a:moveTo>
                <a:lnTo>
                  <a:pt x="149940" y="0"/>
                </a:lnTo>
                <a:cubicBezTo>
                  <a:pt x="170642" y="0"/>
                  <a:pt x="187425" y="16783"/>
                  <a:pt x="187425" y="37485"/>
                </a:cubicBezTo>
                <a:lnTo>
                  <a:pt x="187425" y="149940"/>
                </a:lnTo>
                <a:cubicBezTo>
                  <a:pt x="187425" y="170642"/>
                  <a:pt x="170642" y="187425"/>
                  <a:pt x="149940" y="187425"/>
                </a:cubicBezTo>
                <a:lnTo>
                  <a:pt x="37485" y="187425"/>
                </a:lnTo>
                <a:cubicBezTo>
                  <a:pt x="16783" y="187425"/>
                  <a:pt x="0" y="170642"/>
                  <a:pt x="0" y="149940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9" name="Text 47"/>
          <p:cNvSpPr/>
          <p:nvPr/>
        </p:nvSpPr>
        <p:spPr>
          <a:xfrm>
            <a:off x="6144321" y="5566524"/>
            <a:ext cx="24365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434829" y="5547782"/>
            <a:ext cx="2914460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Computer Config → Preferences → Registry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172434" y="5828919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37485" y="0"/>
                </a:moveTo>
                <a:lnTo>
                  <a:pt x="149940" y="0"/>
                </a:lnTo>
                <a:cubicBezTo>
                  <a:pt x="170642" y="0"/>
                  <a:pt x="187425" y="16783"/>
                  <a:pt x="187425" y="37485"/>
                </a:cubicBezTo>
                <a:lnTo>
                  <a:pt x="187425" y="149940"/>
                </a:lnTo>
                <a:cubicBezTo>
                  <a:pt x="187425" y="170642"/>
                  <a:pt x="170642" y="187425"/>
                  <a:pt x="149940" y="187425"/>
                </a:cubicBezTo>
                <a:lnTo>
                  <a:pt x="37485" y="187425"/>
                </a:lnTo>
                <a:cubicBezTo>
                  <a:pt x="16783" y="187425"/>
                  <a:pt x="0" y="170642"/>
                  <a:pt x="0" y="149940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2" name="Text 50"/>
          <p:cNvSpPr/>
          <p:nvPr/>
        </p:nvSpPr>
        <p:spPr>
          <a:xfrm>
            <a:off x="6144321" y="5828919"/>
            <a:ext cx="24365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434829" y="5810177"/>
            <a:ext cx="2408412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SMB1 DWORD value 0 olarak ayarla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72434" y="6091314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37485" y="0"/>
                </a:moveTo>
                <a:lnTo>
                  <a:pt x="149940" y="0"/>
                </a:lnTo>
                <a:cubicBezTo>
                  <a:pt x="170642" y="0"/>
                  <a:pt x="187425" y="16783"/>
                  <a:pt x="187425" y="37485"/>
                </a:cubicBezTo>
                <a:lnTo>
                  <a:pt x="187425" y="149940"/>
                </a:lnTo>
                <a:cubicBezTo>
                  <a:pt x="187425" y="170642"/>
                  <a:pt x="170642" y="187425"/>
                  <a:pt x="149940" y="187425"/>
                </a:cubicBezTo>
                <a:lnTo>
                  <a:pt x="37485" y="187425"/>
                </a:lnTo>
                <a:cubicBezTo>
                  <a:pt x="16783" y="187425"/>
                  <a:pt x="0" y="170642"/>
                  <a:pt x="0" y="149940"/>
                </a:cubicBezTo>
                <a:lnTo>
                  <a:pt x="0" y="37485"/>
                </a:lnTo>
                <a:cubicBezTo>
                  <a:pt x="0" y="16783"/>
                  <a:pt x="16783" y="0"/>
                  <a:pt x="3748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5" name="Text 53"/>
          <p:cNvSpPr/>
          <p:nvPr/>
        </p:nvSpPr>
        <p:spPr>
          <a:xfrm>
            <a:off x="6144321" y="6091314"/>
            <a:ext cx="243653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85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434829" y="6072572"/>
            <a:ext cx="1555628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GPO'yu domaine bağla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4419" y="354419"/>
            <a:ext cx="11554047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spc="56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SECURITY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4419" y="602512"/>
            <a:ext cx="11642651" cy="354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12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Ayrıcalıklı Erişim Yönetimi (PAM) ve Zero Trust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4419" y="1027814"/>
            <a:ext cx="708837" cy="35442"/>
          </a:xfrm>
          <a:custGeom>
            <a:avLst/>
            <a:gdLst/>
            <a:ahLst/>
            <a:cxnLst/>
            <a:rect l="l" t="t" r="r" b="b"/>
            <a:pathLst>
              <a:path w="708837" h="35442">
                <a:moveTo>
                  <a:pt x="0" y="0"/>
                </a:moveTo>
                <a:lnTo>
                  <a:pt x="708837" y="0"/>
                </a:lnTo>
                <a:lnTo>
                  <a:pt x="708837" y="35442"/>
                </a:lnTo>
                <a:lnTo>
                  <a:pt x="0" y="35442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" name="Shape 3"/>
          <p:cNvSpPr/>
          <p:nvPr/>
        </p:nvSpPr>
        <p:spPr>
          <a:xfrm>
            <a:off x="354419" y="1222744"/>
            <a:ext cx="5670698" cy="2835349"/>
          </a:xfrm>
          <a:custGeom>
            <a:avLst/>
            <a:gdLst/>
            <a:ahLst/>
            <a:cxnLst/>
            <a:rect l="l" t="t" r="r" b="b"/>
            <a:pathLst>
              <a:path w="5670698" h="2835349">
                <a:moveTo>
                  <a:pt x="35442" y="0"/>
                </a:moveTo>
                <a:lnTo>
                  <a:pt x="5635256" y="0"/>
                </a:lnTo>
                <a:cubicBezTo>
                  <a:pt x="5654830" y="0"/>
                  <a:pt x="5670698" y="15868"/>
                  <a:pt x="5670698" y="35442"/>
                </a:cubicBezTo>
                <a:lnTo>
                  <a:pt x="5670698" y="2764465"/>
                </a:lnTo>
                <a:cubicBezTo>
                  <a:pt x="5670698" y="2803613"/>
                  <a:pt x="5638962" y="2835349"/>
                  <a:pt x="5599814" y="2835349"/>
                </a:cubicBezTo>
                <a:lnTo>
                  <a:pt x="70884" y="2835349"/>
                </a:lnTo>
                <a:cubicBezTo>
                  <a:pt x="31736" y="2835349"/>
                  <a:pt x="0" y="2803613"/>
                  <a:pt x="0" y="2764465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6" name="Shape 4"/>
          <p:cNvSpPr/>
          <p:nvPr/>
        </p:nvSpPr>
        <p:spPr>
          <a:xfrm>
            <a:off x="354419" y="1222744"/>
            <a:ext cx="5670698" cy="35442"/>
          </a:xfrm>
          <a:custGeom>
            <a:avLst/>
            <a:gdLst/>
            <a:ahLst/>
            <a:cxnLst/>
            <a:rect l="l" t="t" r="r" b="b"/>
            <a:pathLst>
              <a:path w="5670698" h="35442">
                <a:moveTo>
                  <a:pt x="35442" y="0"/>
                </a:moveTo>
                <a:lnTo>
                  <a:pt x="5635256" y="0"/>
                </a:lnTo>
                <a:cubicBezTo>
                  <a:pt x="5654830" y="0"/>
                  <a:pt x="5670698" y="15868"/>
                  <a:pt x="5670698" y="35442"/>
                </a:cubicBezTo>
                <a:lnTo>
                  <a:pt x="5670698" y="35442"/>
                </a:lnTo>
                <a:lnTo>
                  <a:pt x="0" y="35442"/>
                </a:ln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496186" y="1382233"/>
            <a:ext cx="354419" cy="354419"/>
          </a:xfrm>
          <a:custGeom>
            <a:avLst/>
            <a:gdLst/>
            <a:ahLst/>
            <a:cxnLst/>
            <a:rect l="l" t="t" r="r" b="b"/>
            <a:pathLst>
              <a:path w="354419" h="354419">
                <a:moveTo>
                  <a:pt x="70884" y="0"/>
                </a:moveTo>
                <a:lnTo>
                  <a:pt x="283535" y="0"/>
                </a:lnTo>
                <a:cubicBezTo>
                  <a:pt x="322657" y="0"/>
                  <a:pt x="354419" y="31762"/>
                  <a:pt x="354419" y="70884"/>
                </a:cubicBezTo>
                <a:lnTo>
                  <a:pt x="354419" y="283535"/>
                </a:lnTo>
                <a:cubicBezTo>
                  <a:pt x="354419" y="322657"/>
                  <a:pt x="322657" y="354419"/>
                  <a:pt x="28353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85898" y="1479698"/>
            <a:ext cx="179424" cy="159488"/>
          </a:xfrm>
          <a:custGeom>
            <a:avLst/>
            <a:gdLst/>
            <a:ahLst/>
            <a:cxnLst/>
            <a:rect l="l" t="t" r="r" b="b"/>
            <a:pathLst>
              <a:path w="179424" h="159488">
                <a:moveTo>
                  <a:pt x="69776" y="77252"/>
                </a:moveTo>
                <a:cubicBezTo>
                  <a:pt x="90407" y="77252"/>
                  <a:pt x="107156" y="60503"/>
                  <a:pt x="107156" y="39872"/>
                </a:cubicBezTo>
                <a:cubicBezTo>
                  <a:pt x="107156" y="19241"/>
                  <a:pt x="90407" y="2492"/>
                  <a:pt x="69776" y="2492"/>
                </a:cubicBezTo>
                <a:cubicBezTo>
                  <a:pt x="49146" y="2492"/>
                  <a:pt x="32396" y="19241"/>
                  <a:pt x="32396" y="39872"/>
                </a:cubicBezTo>
                <a:cubicBezTo>
                  <a:pt x="32396" y="60503"/>
                  <a:pt x="49146" y="77252"/>
                  <a:pt x="69776" y="77252"/>
                </a:cubicBezTo>
                <a:close/>
                <a:moveTo>
                  <a:pt x="60525" y="94696"/>
                </a:moveTo>
                <a:cubicBezTo>
                  <a:pt x="29842" y="94696"/>
                  <a:pt x="4984" y="119554"/>
                  <a:pt x="4984" y="150237"/>
                </a:cubicBezTo>
                <a:cubicBezTo>
                  <a:pt x="4984" y="155345"/>
                  <a:pt x="9127" y="159488"/>
                  <a:pt x="14236" y="159488"/>
                </a:cubicBezTo>
                <a:lnTo>
                  <a:pt x="92578" y="159488"/>
                </a:lnTo>
                <a:cubicBezTo>
                  <a:pt x="81302" y="146218"/>
                  <a:pt x="74760" y="129117"/>
                  <a:pt x="74760" y="111019"/>
                </a:cubicBezTo>
                <a:lnTo>
                  <a:pt x="74760" y="101331"/>
                </a:lnTo>
                <a:cubicBezTo>
                  <a:pt x="74760" y="99057"/>
                  <a:pt x="75072" y="96814"/>
                  <a:pt x="75664" y="94696"/>
                </a:cubicBezTo>
                <a:lnTo>
                  <a:pt x="60525" y="94696"/>
                </a:lnTo>
                <a:close/>
                <a:moveTo>
                  <a:pt x="138711" y="152168"/>
                </a:moveTo>
                <a:lnTo>
                  <a:pt x="134568" y="154131"/>
                </a:lnTo>
                <a:lnTo>
                  <a:pt x="134568" y="95537"/>
                </a:lnTo>
                <a:lnTo>
                  <a:pt x="164472" y="105505"/>
                </a:lnTo>
                <a:lnTo>
                  <a:pt x="164472" y="111611"/>
                </a:lnTo>
                <a:cubicBezTo>
                  <a:pt x="164472" y="128992"/>
                  <a:pt x="154442" y="144786"/>
                  <a:pt x="138711" y="152199"/>
                </a:cubicBezTo>
                <a:close/>
                <a:moveTo>
                  <a:pt x="131422" y="80834"/>
                </a:moveTo>
                <a:lnTo>
                  <a:pt x="96534" y="92453"/>
                </a:lnTo>
                <a:cubicBezTo>
                  <a:pt x="92453" y="93824"/>
                  <a:pt x="89712" y="97624"/>
                  <a:pt x="89712" y="101923"/>
                </a:cubicBezTo>
                <a:lnTo>
                  <a:pt x="89712" y="111611"/>
                </a:lnTo>
                <a:cubicBezTo>
                  <a:pt x="89712" y="134786"/>
                  <a:pt x="103107" y="155875"/>
                  <a:pt x="124040" y="165718"/>
                </a:cubicBezTo>
                <a:lnTo>
                  <a:pt x="129802" y="168428"/>
                </a:lnTo>
                <a:cubicBezTo>
                  <a:pt x="131298" y="169114"/>
                  <a:pt x="132917" y="169488"/>
                  <a:pt x="134537" y="169488"/>
                </a:cubicBezTo>
                <a:cubicBezTo>
                  <a:pt x="136157" y="169488"/>
                  <a:pt x="137808" y="169114"/>
                  <a:pt x="139272" y="168428"/>
                </a:cubicBezTo>
                <a:lnTo>
                  <a:pt x="145035" y="165718"/>
                </a:lnTo>
                <a:cubicBezTo>
                  <a:pt x="166030" y="155844"/>
                  <a:pt x="179424" y="134755"/>
                  <a:pt x="179424" y="111580"/>
                </a:cubicBezTo>
                <a:lnTo>
                  <a:pt x="179424" y="101892"/>
                </a:lnTo>
                <a:cubicBezTo>
                  <a:pt x="179424" y="97593"/>
                  <a:pt x="176683" y="93793"/>
                  <a:pt x="172603" y="92422"/>
                </a:cubicBezTo>
                <a:lnTo>
                  <a:pt x="137714" y="80803"/>
                </a:lnTo>
                <a:cubicBezTo>
                  <a:pt x="135659" y="80118"/>
                  <a:pt x="133447" y="80118"/>
                  <a:pt x="131422" y="80803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9" name="Text 7"/>
          <p:cNvSpPr/>
          <p:nvPr/>
        </p:nvSpPr>
        <p:spPr>
          <a:xfrm>
            <a:off x="956930" y="1435395"/>
            <a:ext cx="2170814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Ayrılmış Yönetici Hesapları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96186" y="1842977"/>
            <a:ext cx="5458047" cy="4607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6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Ayrıcalıklı hesaplar için A-Accounts (Admin Accounts) oluşturuldu. Günlük kullanım için normal hesap, yönetici işlemleri için ayrıcalıklı hesap prensibi benimsendi.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96186" y="2410047"/>
            <a:ext cx="5387163" cy="815163"/>
          </a:xfrm>
          <a:custGeom>
            <a:avLst/>
            <a:gdLst/>
            <a:ahLst/>
            <a:cxnLst/>
            <a:rect l="l" t="t" r="r" b="b"/>
            <a:pathLst>
              <a:path w="5387163" h="815163">
                <a:moveTo>
                  <a:pt x="35443" y="0"/>
                </a:moveTo>
                <a:lnTo>
                  <a:pt x="5351720" y="0"/>
                </a:lnTo>
                <a:cubicBezTo>
                  <a:pt x="5371294" y="0"/>
                  <a:pt x="5387163" y="15868"/>
                  <a:pt x="5387163" y="35443"/>
                </a:cubicBezTo>
                <a:lnTo>
                  <a:pt x="5387163" y="779720"/>
                </a:lnTo>
                <a:cubicBezTo>
                  <a:pt x="5387163" y="799294"/>
                  <a:pt x="5371294" y="815163"/>
                  <a:pt x="5351720" y="815163"/>
                </a:cubicBezTo>
                <a:lnTo>
                  <a:pt x="35443" y="815163"/>
                </a:lnTo>
                <a:cubicBezTo>
                  <a:pt x="15868" y="815163"/>
                  <a:pt x="0" y="799294"/>
                  <a:pt x="0" y="779720"/>
                </a:cubicBezTo>
                <a:lnTo>
                  <a:pt x="0" y="35443"/>
                </a:lnTo>
                <a:cubicBezTo>
                  <a:pt x="0" y="15868"/>
                  <a:pt x="15868" y="0"/>
                  <a:pt x="3544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10"/>
          <p:cNvSpPr/>
          <p:nvPr/>
        </p:nvSpPr>
        <p:spPr>
          <a:xfrm>
            <a:off x="602512" y="2516372"/>
            <a:ext cx="5236535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Hesap Yapısı: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02512" y="2729023"/>
            <a:ext cx="5236535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john.smith (normal kullanım)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02512" y="2941674"/>
            <a:ext cx="5236535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john.smith-adm (yönetici işlemleri)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21660" y="3322674"/>
            <a:ext cx="108541" cy="124047"/>
          </a:xfrm>
          <a:custGeom>
            <a:avLst/>
            <a:gdLst/>
            <a:ahLst/>
            <a:cxnLst/>
            <a:rect l="l" t="t" r="r" b="b"/>
            <a:pathLst>
              <a:path w="108541" h="124047">
                <a:moveTo>
                  <a:pt x="105343" y="16984"/>
                </a:moveTo>
                <a:cubicBezTo>
                  <a:pt x="108807" y="19503"/>
                  <a:pt x="109582" y="24349"/>
                  <a:pt x="107063" y="27814"/>
                </a:cubicBezTo>
                <a:lnTo>
                  <a:pt x="45040" y="113096"/>
                </a:lnTo>
                <a:cubicBezTo>
                  <a:pt x="43707" y="114937"/>
                  <a:pt x="41648" y="116076"/>
                  <a:pt x="39370" y="116269"/>
                </a:cubicBezTo>
                <a:cubicBezTo>
                  <a:pt x="37093" y="116463"/>
                  <a:pt x="34888" y="115615"/>
                  <a:pt x="33289" y="114016"/>
                </a:cubicBezTo>
                <a:lnTo>
                  <a:pt x="2277" y="83005"/>
                </a:lnTo>
                <a:cubicBezTo>
                  <a:pt x="-751" y="79976"/>
                  <a:pt x="-751" y="75058"/>
                  <a:pt x="2277" y="72029"/>
                </a:cubicBezTo>
                <a:cubicBezTo>
                  <a:pt x="5306" y="69001"/>
                  <a:pt x="10224" y="69001"/>
                  <a:pt x="13253" y="72029"/>
                </a:cubicBezTo>
                <a:lnTo>
                  <a:pt x="37844" y="96621"/>
                </a:lnTo>
                <a:lnTo>
                  <a:pt x="94537" y="18680"/>
                </a:lnTo>
                <a:cubicBezTo>
                  <a:pt x="97057" y="15215"/>
                  <a:pt x="101902" y="14440"/>
                  <a:pt x="105367" y="16959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6" name="Text 14"/>
          <p:cNvSpPr/>
          <p:nvPr/>
        </p:nvSpPr>
        <p:spPr>
          <a:xfrm>
            <a:off x="680401" y="3296093"/>
            <a:ext cx="5264971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Ayrılmış PAW (Privileged Access Workstation)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166884" y="1222744"/>
            <a:ext cx="5670698" cy="2835349"/>
          </a:xfrm>
          <a:custGeom>
            <a:avLst/>
            <a:gdLst/>
            <a:ahLst/>
            <a:cxnLst/>
            <a:rect l="l" t="t" r="r" b="b"/>
            <a:pathLst>
              <a:path w="5670698" h="2835349">
                <a:moveTo>
                  <a:pt x="35442" y="0"/>
                </a:moveTo>
                <a:lnTo>
                  <a:pt x="5635256" y="0"/>
                </a:lnTo>
                <a:cubicBezTo>
                  <a:pt x="5654830" y="0"/>
                  <a:pt x="5670698" y="15868"/>
                  <a:pt x="5670698" y="35442"/>
                </a:cubicBezTo>
                <a:lnTo>
                  <a:pt x="5670698" y="2764465"/>
                </a:lnTo>
                <a:cubicBezTo>
                  <a:pt x="5670698" y="2803613"/>
                  <a:pt x="5638962" y="2835349"/>
                  <a:pt x="5599814" y="2835349"/>
                </a:cubicBezTo>
                <a:lnTo>
                  <a:pt x="70884" y="2835349"/>
                </a:lnTo>
                <a:cubicBezTo>
                  <a:pt x="31736" y="2835349"/>
                  <a:pt x="0" y="2803613"/>
                  <a:pt x="0" y="2764465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18" name="Shape 16"/>
          <p:cNvSpPr/>
          <p:nvPr/>
        </p:nvSpPr>
        <p:spPr>
          <a:xfrm>
            <a:off x="6166884" y="1222744"/>
            <a:ext cx="5670698" cy="35442"/>
          </a:xfrm>
          <a:custGeom>
            <a:avLst/>
            <a:gdLst/>
            <a:ahLst/>
            <a:cxnLst/>
            <a:rect l="l" t="t" r="r" b="b"/>
            <a:pathLst>
              <a:path w="5670698" h="35442">
                <a:moveTo>
                  <a:pt x="35442" y="0"/>
                </a:moveTo>
                <a:lnTo>
                  <a:pt x="5635256" y="0"/>
                </a:lnTo>
                <a:cubicBezTo>
                  <a:pt x="5654830" y="0"/>
                  <a:pt x="5670698" y="15868"/>
                  <a:pt x="5670698" y="35442"/>
                </a:cubicBezTo>
                <a:lnTo>
                  <a:pt x="5670698" y="35442"/>
                </a:lnTo>
                <a:lnTo>
                  <a:pt x="0" y="35442"/>
                </a:ln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9" name="Shape 17"/>
          <p:cNvSpPr/>
          <p:nvPr/>
        </p:nvSpPr>
        <p:spPr>
          <a:xfrm>
            <a:off x="6308651" y="1382233"/>
            <a:ext cx="354419" cy="354419"/>
          </a:xfrm>
          <a:custGeom>
            <a:avLst/>
            <a:gdLst/>
            <a:ahLst/>
            <a:cxnLst/>
            <a:rect l="l" t="t" r="r" b="b"/>
            <a:pathLst>
              <a:path w="354419" h="354419">
                <a:moveTo>
                  <a:pt x="70884" y="0"/>
                </a:moveTo>
                <a:lnTo>
                  <a:pt x="283535" y="0"/>
                </a:lnTo>
                <a:cubicBezTo>
                  <a:pt x="322657" y="0"/>
                  <a:pt x="354419" y="31762"/>
                  <a:pt x="354419" y="70884"/>
                </a:cubicBezTo>
                <a:lnTo>
                  <a:pt x="354419" y="283535"/>
                </a:lnTo>
                <a:cubicBezTo>
                  <a:pt x="354419" y="322657"/>
                  <a:pt x="322657" y="354419"/>
                  <a:pt x="283535" y="354419"/>
                </a:cubicBezTo>
                <a:lnTo>
                  <a:pt x="70884" y="354419"/>
                </a:lnTo>
                <a:cubicBezTo>
                  <a:pt x="31762" y="354419"/>
                  <a:pt x="0" y="322657"/>
                  <a:pt x="0" y="283535"/>
                </a:cubicBezTo>
                <a:lnTo>
                  <a:pt x="0" y="70884"/>
                </a:lnTo>
                <a:cubicBezTo>
                  <a:pt x="0" y="31762"/>
                  <a:pt x="31762" y="0"/>
                  <a:pt x="70884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408331" y="1479698"/>
            <a:ext cx="159488" cy="159488"/>
          </a:xfrm>
          <a:custGeom>
            <a:avLst/>
            <a:gdLst/>
            <a:ahLst/>
            <a:cxnLst/>
            <a:rect l="l" t="t" r="r" b="b"/>
            <a:pathLst>
              <a:path w="159488" h="159488">
                <a:moveTo>
                  <a:pt x="72424" y="1620"/>
                </a:moveTo>
                <a:cubicBezTo>
                  <a:pt x="77065" y="-530"/>
                  <a:pt x="82423" y="-530"/>
                  <a:pt x="87064" y="1620"/>
                </a:cubicBezTo>
                <a:lnTo>
                  <a:pt x="155159" y="33081"/>
                </a:lnTo>
                <a:cubicBezTo>
                  <a:pt x="157806" y="34296"/>
                  <a:pt x="159488" y="36944"/>
                  <a:pt x="159488" y="39872"/>
                </a:cubicBezTo>
                <a:cubicBezTo>
                  <a:pt x="159488" y="42800"/>
                  <a:pt x="157806" y="45448"/>
                  <a:pt x="155159" y="46663"/>
                </a:cubicBezTo>
                <a:lnTo>
                  <a:pt x="87064" y="78124"/>
                </a:lnTo>
                <a:cubicBezTo>
                  <a:pt x="82423" y="80274"/>
                  <a:pt x="77065" y="80274"/>
                  <a:pt x="72424" y="78124"/>
                </a:cubicBezTo>
                <a:lnTo>
                  <a:pt x="4330" y="46663"/>
                </a:lnTo>
                <a:cubicBezTo>
                  <a:pt x="1682" y="45417"/>
                  <a:pt x="0" y="42769"/>
                  <a:pt x="0" y="39872"/>
                </a:cubicBezTo>
                <a:cubicBezTo>
                  <a:pt x="0" y="36975"/>
                  <a:pt x="1682" y="34296"/>
                  <a:pt x="4330" y="33081"/>
                </a:cubicBezTo>
                <a:lnTo>
                  <a:pt x="72424" y="1620"/>
                </a:lnTo>
                <a:close/>
                <a:moveTo>
                  <a:pt x="14983" y="68032"/>
                </a:moveTo>
                <a:lnTo>
                  <a:pt x="66163" y="91675"/>
                </a:lnTo>
                <a:cubicBezTo>
                  <a:pt x="74791" y="95662"/>
                  <a:pt x="84728" y="95662"/>
                  <a:pt x="93357" y="91675"/>
                </a:cubicBezTo>
                <a:lnTo>
                  <a:pt x="144536" y="68032"/>
                </a:lnTo>
                <a:lnTo>
                  <a:pt x="155159" y="72953"/>
                </a:lnTo>
                <a:cubicBezTo>
                  <a:pt x="157806" y="74168"/>
                  <a:pt x="159488" y="76816"/>
                  <a:pt x="159488" y="79744"/>
                </a:cubicBezTo>
                <a:cubicBezTo>
                  <a:pt x="159488" y="82672"/>
                  <a:pt x="157806" y="85320"/>
                  <a:pt x="155159" y="86535"/>
                </a:cubicBezTo>
                <a:lnTo>
                  <a:pt x="87064" y="117996"/>
                </a:lnTo>
                <a:cubicBezTo>
                  <a:pt x="82423" y="120146"/>
                  <a:pt x="77065" y="120146"/>
                  <a:pt x="72424" y="117996"/>
                </a:cubicBezTo>
                <a:lnTo>
                  <a:pt x="4330" y="86535"/>
                </a:lnTo>
                <a:cubicBezTo>
                  <a:pt x="1682" y="85289"/>
                  <a:pt x="0" y="82641"/>
                  <a:pt x="0" y="79744"/>
                </a:cubicBezTo>
                <a:cubicBezTo>
                  <a:pt x="0" y="76847"/>
                  <a:pt x="1682" y="74168"/>
                  <a:pt x="4330" y="72953"/>
                </a:cubicBezTo>
                <a:lnTo>
                  <a:pt x="14952" y="68032"/>
                </a:lnTo>
                <a:close/>
                <a:moveTo>
                  <a:pt x="4330" y="112826"/>
                </a:moveTo>
                <a:lnTo>
                  <a:pt x="14952" y="107904"/>
                </a:lnTo>
                <a:lnTo>
                  <a:pt x="66132" y="131547"/>
                </a:lnTo>
                <a:cubicBezTo>
                  <a:pt x="74760" y="135534"/>
                  <a:pt x="84697" y="135534"/>
                  <a:pt x="93326" y="131547"/>
                </a:cubicBezTo>
                <a:lnTo>
                  <a:pt x="144505" y="107904"/>
                </a:lnTo>
                <a:lnTo>
                  <a:pt x="155127" y="112826"/>
                </a:lnTo>
                <a:cubicBezTo>
                  <a:pt x="157775" y="114040"/>
                  <a:pt x="159457" y="116688"/>
                  <a:pt x="159457" y="119616"/>
                </a:cubicBezTo>
                <a:cubicBezTo>
                  <a:pt x="159457" y="122544"/>
                  <a:pt x="157775" y="125192"/>
                  <a:pt x="155127" y="126407"/>
                </a:cubicBezTo>
                <a:lnTo>
                  <a:pt x="87033" y="157869"/>
                </a:lnTo>
                <a:cubicBezTo>
                  <a:pt x="82392" y="160018"/>
                  <a:pt x="77034" y="160018"/>
                  <a:pt x="72393" y="157869"/>
                </a:cubicBezTo>
                <a:lnTo>
                  <a:pt x="4330" y="126407"/>
                </a:lnTo>
                <a:cubicBezTo>
                  <a:pt x="1682" y="125161"/>
                  <a:pt x="0" y="122513"/>
                  <a:pt x="0" y="119616"/>
                </a:cubicBezTo>
                <a:cubicBezTo>
                  <a:pt x="0" y="116719"/>
                  <a:pt x="1682" y="114040"/>
                  <a:pt x="4330" y="112826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1" name="Text 19"/>
          <p:cNvSpPr/>
          <p:nvPr/>
        </p:nvSpPr>
        <p:spPr>
          <a:xfrm>
            <a:off x="6769395" y="1435395"/>
            <a:ext cx="1417674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Tier 0/1/2 Modeli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308651" y="1842977"/>
            <a:ext cx="5458047" cy="2303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6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Admin ağacı üç katmana ayrıldı, her katman diğerinden izole edildi.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17512" y="2179674"/>
            <a:ext cx="5378302" cy="531628"/>
          </a:xfrm>
          <a:custGeom>
            <a:avLst/>
            <a:gdLst/>
            <a:ahLst/>
            <a:cxnLst/>
            <a:rect l="l" t="t" r="r" b="b"/>
            <a:pathLst>
              <a:path w="5378302" h="531628">
                <a:moveTo>
                  <a:pt x="17721" y="0"/>
                </a:moveTo>
                <a:lnTo>
                  <a:pt x="5342859" y="0"/>
                </a:lnTo>
                <a:cubicBezTo>
                  <a:pt x="5362434" y="0"/>
                  <a:pt x="5378302" y="15869"/>
                  <a:pt x="5378302" y="35444"/>
                </a:cubicBezTo>
                <a:lnTo>
                  <a:pt x="5378302" y="496184"/>
                </a:lnTo>
                <a:cubicBezTo>
                  <a:pt x="5378302" y="515759"/>
                  <a:pt x="5362434" y="531628"/>
                  <a:pt x="5342859" y="531628"/>
                </a:cubicBezTo>
                <a:lnTo>
                  <a:pt x="17721" y="531628"/>
                </a:lnTo>
                <a:cubicBezTo>
                  <a:pt x="7934" y="531628"/>
                  <a:pt x="0" y="523694"/>
                  <a:pt x="0" y="513907"/>
                </a:cubicBezTo>
                <a:lnTo>
                  <a:pt x="0" y="17721"/>
                </a:lnTo>
                <a:cubicBezTo>
                  <a:pt x="0" y="7940"/>
                  <a:pt x="7940" y="0"/>
                  <a:pt x="17721" y="0"/>
                </a:cubicBezTo>
                <a:close/>
              </a:path>
            </a:pathLst>
          </a:custGeom>
          <a:solidFill>
            <a:srgbClr val="D94A38">
              <a:alpha val="1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6317512" y="2179674"/>
            <a:ext cx="17721" cy="531628"/>
          </a:xfrm>
          <a:custGeom>
            <a:avLst/>
            <a:gdLst/>
            <a:ahLst/>
            <a:cxnLst/>
            <a:rect l="l" t="t" r="r" b="b"/>
            <a:pathLst>
              <a:path w="17721" h="531628">
                <a:moveTo>
                  <a:pt x="17721" y="0"/>
                </a:moveTo>
                <a:lnTo>
                  <a:pt x="17721" y="0"/>
                </a:lnTo>
                <a:lnTo>
                  <a:pt x="17721" y="531628"/>
                </a:lnTo>
                <a:lnTo>
                  <a:pt x="17721" y="531628"/>
                </a:lnTo>
                <a:cubicBezTo>
                  <a:pt x="7934" y="531628"/>
                  <a:pt x="0" y="523694"/>
                  <a:pt x="0" y="513907"/>
                </a:cubicBezTo>
                <a:lnTo>
                  <a:pt x="0" y="17721"/>
                </a:lnTo>
                <a:cubicBezTo>
                  <a:pt x="0" y="7940"/>
                  <a:pt x="7940" y="0"/>
                  <a:pt x="17721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5" name="Text 23"/>
          <p:cNvSpPr/>
          <p:nvPr/>
        </p:nvSpPr>
        <p:spPr>
          <a:xfrm>
            <a:off x="6397256" y="2250558"/>
            <a:ext cx="529855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Tier 0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397256" y="2463209"/>
            <a:ext cx="5289698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Controller'lar, Enterprise Admins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317512" y="2782186"/>
            <a:ext cx="5378302" cy="531628"/>
          </a:xfrm>
          <a:custGeom>
            <a:avLst/>
            <a:gdLst/>
            <a:ahLst/>
            <a:cxnLst/>
            <a:rect l="l" t="t" r="r" b="b"/>
            <a:pathLst>
              <a:path w="5378302" h="531628">
                <a:moveTo>
                  <a:pt x="17721" y="0"/>
                </a:moveTo>
                <a:lnTo>
                  <a:pt x="5342859" y="0"/>
                </a:lnTo>
                <a:cubicBezTo>
                  <a:pt x="5362434" y="0"/>
                  <a:pt x="5378302" y="15869"/>
                  <a:pt x="5378302" y="35444"/>
                </a:cubicBezTo>
                <a:lnTo>
                  <a:pt x="5378302" y="496184"/>
                </a:lnTo>
                <a:cubicBezTo>
                  <a:pt x="5378302" y="515759"/>
                  <a:pt x="5362434" y="531628"/>
                  <a:pt x="5342859" y="531628"/>
                </a:cubicBezTo>
                <a:lnTo>
                  <a:pt x="17721" y="531628"/>
                </a:lnTo>
                <a:cubicBezTo>
                  <a:pt x="7934" y="531628"/>
                  <a:pt x="0" y="523694"/>
                  <a:pt x="0" y="513907"/>
                </a:cubicBezTo>
                <a:lnTo>
                  <a:pt x="0" y="17721"/>
                </a:lnTo>
                <a:cubicBezTo>
                  <a:pt x="0" y="7940"/>
                  <a:pt x="7940" y="0"/>
                  <a:pt x="17721" y="0"/>
                </a:cubicBezTo>
                <a:close/>
              </a:path>
            </a:pathLst>
          </a:custGeom>
          <a:solidFill>
            <a:srgbClr val="4F6EEB">
              <a:alpha val="1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317512" y="2782186"/>
            <a:ext cx="17721" cy="531628"/>
          </a:xfrm>
          <a:custGeom>
            <a:avLst/>
            <a:gdLst/>
            <a:ahLst/>
            <a:cxnLst/>
            <a:rect l="l" t="t" r="r" b="b"/>
            <a:pathLst>
              <a:path w="17721" h="531628">
                <a:moveTo>
                  <a:pt x="17721" y="0"/>
                </a:moveTo>
                <a:lnTo>
                  <a:pt x="17721" y="0"/>
                </a:lnTo>
                <a:lnTo>
                  <a:pt x="17721" y="531628"/>
                </a:lnTo>
                <a:lnTo>
                  <a:pt x="17721" y="531628"/>
                </a:lnTo>
                <a:cubicBezTo>
                  <a:pt x="7934" y="531628"/>
                  <a:pt x="0" y="523694"/>
                  <a:pt x="0" y="513907"/>
                </a:cubicBezTo>
                <a:lnTo>
                  <a:pt x="0" y="17721"/>
                </a:lnTo>
                <a:cubicBezTo>
                  <a:pt x="0" y="7940"/>
                  <a:pt x="7940" y="0"/>
                  <a:pt x="17721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9" name="Text 27"/>
          <p:cNvSpPr/>
          <p:nvPr/>
        </p:nvSpPr>
        <p:spPr>
          <a:xfrm>
            <a:off x="6397256" y="2853070"/>
            <a:ext cx="529855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Tier 1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97256" y="3065721"/>
            <a:ext cx="5289698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Sunucu ve uygulama yöneticileri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17512" y="3384698"/>
            <a:ext cx="5378302" cy="531628"/>
          </a:xfrm>
          <a:custGeom>
            <a:avLst/>
            <a:gdLst/>
            <a:ahLst/>
            <a:cxnLst/>
            <a:rect l="l" t="t" r="r" b="b"/>
            <a:pathLst>
              <a:path w="5378302" h="531628">
                <a:moveTo>
                  <a:pt x="17721" y="0"/>
                </a:moveTo>
                <a:lnTo>
                  <a:pt x="5342859" y="0"/>
                </a:lnTo>
                <a:cubicBezTo>
                  <a:pt x="5362434" y="0"/>
                  <a:pt x="5378302" y="15869"/>
                  <a:pt x="5378302" y="35444"/>
                </a:cubicBezTo>
                <a:lnTo>
                  <a:pt x="5378302" y="496184"/>
                </a:lnTo>
                <a:cubicBezTo>
                  <a:pt x="5378302" y="515759"/>
                  <a:pt x="5362434" y="531628"/>
                  <a:pt x="5342859" y="531628"/>
                </a:cubicBezTo>
                <a:lnTo>
                  <a:pt x="17721" y="531628"/>
                </a:lnTo>
                <a:cubicBezTo>
                  <a:pt x="7934" y="531628"/>
                  <a:pt x="0" y="523694"/>
                  <a:pt x="0" y="513907"/>
                </a:cubicBezTo>
                <a:lnTo>
                  <a:pt x="0" y="17721"/>
                </a:lnTo>
                <a:cubicBezTo>
                  <a:pt x="0" y="7940"/>
                  <a:pt x="7940" y="0"/>
                  <a:pt x="17721" y="0"/>
                </a:cubicBezTo>
                <a:close/>
              </a:path>
            </a:pathLst>
          </a:custGeom>
          <a:solidFill>
            <a:srgbClr val="6C7A89">
              <a:alpha val="1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6317512" y="3384698"/>
            <a:ext cx="17721" cy="531628"/>
          </a:xfrm>
          <a:custGeom>
            <a:avLst/>
            <a:gdLst/>
            <a:ahLst/>
            <a:cxnLst/>
            <a:rect l="l" t="t" r="r" b="b"/>
            <a:pathLst>
              <a:path w="17721" h="531628">
                <a:moveTo>
                  <a:pt x="17721" y="0"/>
                </a:moveTo>
                <a:lnTo>
                  <a:pt x="17721" y="0"/>
                </a:lnTo>
                <a:lnTo>
                  <a:pt x="17721" y="531628"/>
                </a:lnTo>
                <a:lnTo>
                  <a:pt x="17721" y="531628"/>
                </a:lnTo>
                <a:cubicBezTo>
                  <a:pt x="7934" y="531628"/>
                  <a:pt x="0" y="523694"/>
                  <a:pt x="0" y="513907"/>
                </a:cubicBezTo>
                <a:lnTo>
                  <a:pt x="0" y="17721"/>
                </a:lnTo>
                <a:cubicBezTo>
                  <a:pt x="0" y="7940"/>
                  <a:pt x="7940" y="0"/>
                  <a:pt x="17721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33" name="Text 31"/>
          <p:cNvSpPr/>
          <p:nvPr/>
        </p:nvSpPr>
        <p:spPr>
          <a:xfrm>
            <a:off x="6397256" y="3455581"/>
            <a:ext cx="5298558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Tier 2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397256" y="3668233"/>
            <a:ext cx="5289698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İş istasyonu yöneticileri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58849" y="4204291"/>
            <a:ext cx="5661837" cy="2294860"/>
          </a:xfrm>
          <a:custGeom>
            <a:avLst/>
            <a:gdLst/>
            <a:ahLst/>
            <a:cxnLst/>
            <a:rect l="l" t="t" r="r" b="b"/>
            <a:pathLst>
              <a:path w="5661837" h="2294860">
                <a:moveTo>
                  <a:pt x="70888" y="0"/>
                </a:moveTo>
                <a:lnTo>
                  <a:pt x="5590949" y="0"/>
                </a:lnTo>
                <a:cubicBezTo>
                  <a:pt x="5630099" y="0"/>
                  <a:pt x="5661837" y="31738"/>
                  <a:pt x="5661837" y="70888"/>
                </a:cubicBezTo>
                <a:lnTo>
                  <a:pt x="5661837" y="2223972"/>
                </a:lnTo>
                <a:cubicBezTo>
                  <a:pt x="5661837" y="2263123"/>
                  <a:pt x="5630099" y="2294860"/>
                  <a:pt x="5590949" y="2294860"/>
                </a:cubicBezTo>
                <a:lnTo>
                  <a:pt x="70888" y="2294860"/>
                </a:lnTo>
                <a:cubicBezTo>
                  <a:pt x="31738" y="2294860"/>
                  <a:pt x="0" y="2263123"/>
                  <a:pt x="0" y="2223972"/>
                </a:cubicBezTo>
                <a:lnTo>
                  <a:pt x="0" y="70888"/>
                </a:lnTo>
                <a:cubicBezTo>
                  <a:pt x="0" y="31764"/>
                  <a:pt x="31764" y="0"/>
                  <a:pt x="70888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0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527198" y="4385930"/>
            <a:ext cx="177209" cy="177209"/>
          </a:xfrm>
          <a:custGeom>
            <a:avLst/>
            <a:gdLst/>
            <a:ahLst/>
            <a:cxnLst/>
            <a:rect l="l" t="t" r="r" b="b"/>
            <a:pathLst>
              <a:path w="177209" h="177209">
                <a:moveTo>
                  <a:pt x="88605" y="0"/>
                </a:moveTo>
                <a:cubicBezTo>
                  <a:pt x="90197" y="0"/>
                  <a:pt x="91789" y="346"/>
                  <a:pt x="93243" y="1004"/>
                </a:cubicBezTo>
                <a:lnTo>
                  <a:pt x="158450" y="28658"/>
                </a:lnTo>
                <a:cubicBezTo>
                  <a:pt x="166064" y="31877"/>
                  <a:pt x="171741" y="39388"/>
                  <a:pt x="171706" y="48456"/>
                </a:cubicBezTo>
                <a:cubicBezTo>
                  <a:pt x="171533" y="82790"/>
                  <a:pt x="157412" y="145609"/>
                  <a:pt x="97777" y="174164"/>
                </a:cubicBezTo>
                <a:cubicBezTo>
                  <a:pt x="91997" y="176932"/>
                  <a:pt x="85282" y="176932"/>
                  <a:pt x="79502" y="174164"/>
                </a:cubicBezTo>
                <a:cubicBezTo>
                  <a:pt x="19832" y="145609"/>
                  <a:pt x="5745" y="82790"/>
                  <a:pt x="5572" y="48456"/>
                </a:cubicBezTo>
                <a:cubicBezTo>
                  <a:pt x="5538" y="39388"/>
                  <a:pt x="11214" y="31877"/>
                  <a:pt x="18828" y="28658"/>
                </a:cubicBezTo>
                <a:lnTo>
                  <a:pt x="84001" y="1004"/>
                </a:lnTo>
                <a:cubicBezTo>
                  <a:pt x="85455" y="346"/>
                  <a:pt x="87013" y="0"/>
                  <a:pt x="88605" y="0"/>
                </a:cubicBezTo>
                <a:close/>
                <a:moveTo>
                  <a:pt x="88605" y="23120"/>
                </a:moveTo>
                <a:lnTo>
                  <a:pt x="88605" y="153985"/>
                </a:lnTo>
                <a:cubicBezTo>
                  <a:pt x="136368" y="130865"/>
                  <a:pt x="149209" y="79640"/>
                  <a:pt x="149520" y="48975"/>
                </a:cubicBezTo>
                <a:lnTo>
                  <a:pt x="88605" y="23155"/>
                </a:lnTo>
                <a:lnTo>
                  <a:pt x="88605" y="23155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7" name="Text 35"/>
          <p:cNvSpPr/>
          <p:nvPr/>
        </p:nvSpPr>
        <p:spPr>
          <a:xfrm>
            <a:off x="726558" y="4350488"/>
            <a:ext cx="5236535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Zero Trust İlkeleri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05047" y="4775791"/>
            <a:ext cx="70884" cy="70884"/>
          </a:xfrm>
          <a:custGeom>
            <a:avLst/>
            <a:gdLst/>
            <a:ahLst/>
            <a:cxnLst/>
            <a:rect l="l" t="t" r="r" b="b"/>
            <a:pathLst>
              <a:path w="70884" h="70884">
                <a:moveTo>
                  <a:pt x="35442" y="0"/>
                </a:moveTo>
                <a:lnTo>
                  <a:pt x="35442" y="0"/>
                </a:lnTo>
                <a:cubicBezTo>
                  <a:pt x="55003" y="0"/>
                  <a:pt x="70884" y="15881"/>
                  <a:pt x="70884" y="35442"/>
                </a:cubicBezTo>
                <a:lnTo>
                  <a:pt x="70884" y="35442"/>
                </a:lnTo>
                <a:cubicBezTo>
                  <a:pt x="70884" y="55003"/>
                  <a:pt x="55003" y="70884"/>
                  <a:pt x="35442" y="70884"/>
                </a:cubicBezTo>
                <a:lnTo>
                  <a:pt x="35442" y="70884"/>
                </a:lnTo>
                <a:cubicBezTo>
                  <a:pt x="15881" y="70884"/>
                  <a:pt x="0" y="55003"/>
                  <a:pt x="0" y="35442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9" name="Text 37"/>
          <p:cNvSpPr/>
          <p:nvPr/>
        </p:nvSpPr>
        <p:spPr>
          <a:xfrm>
            <a:off x="646814" y="4704907"/>
            <a:ext cx="194930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Never Trust, Always Verify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6814" y="4917558"/>
            <a:ext cx="1940442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oturumlar önceden doğrulanır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05047" y="5236535"/>
            <a:ext cx="70884" cy="70884"/>
          </a:xfrm>
          <a:custGeom>
            <a:avLst/>
            <a:gdLst/>
            <a:ahLst/>
            <a:cxnLst/>
            <a:rect l="l" t="t" r="r" b="b"/>
            <a:pathLst>
              <a:path w="70884" h="70884">
                <a:moveTo>
                  <a:pt x="35442" y="0"/>
                </a:moveTo>
                <a:lnTo>
                  <a:pt x="35442" y="0"/>
                </a:lnTo>
                <a:cubicBezTo>
                  <a:pt x="55003" y="0"/>
                  <a:pt x="70884" y="15881"/>
                  <a:pt x="70884" y="35442"/>
                </a:cubicBezTo>
                <a:lnTo>
                  <a:pt x="70884" y="35442"/>
                </a:lnTo>
                <a:cubicBezTo>
                  <a:pt x="70884" y="55003"/>
                  <a:pt x="55003" y="70884"/>
                  <a:pt x="35442" y="70884"/>
                </a:cubicBezTo>
                <a:lnTo>
                  <a:pt x="35442" y="70884"/>
                </a:lnTo>
                <a:cubicBezTo>
                  <a:pt x="15881" y="70884"/>
                  <a:pt x="0" y="55003"/>
                  <a:pt x="0" y="35442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2" name="Text 40"/>
          <p:cNvSpPr/>
          <p:nvPr/>
        </p:nvSpPr>
        <p:spPr>
          <a:xfrm>
            <a:off x="646814" y="5165651"/>
            <a:ext cx="1727791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Least Privilege Access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6814" y="5378302"/>
            <a:ext cx="1718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Sadece minimum gerekli izinler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05047" y="5697279"/>
            <a:ext cx="70884" cy="70884"/>
          </a:xfrm>
          <a:custGeom>
            <a:avLst/>
            <a:gdLst/>
            <a:ahLst/>
            <a:cxnLst/>
            <a:rect l="l" t="t" r="r" b="b"/>
            <a:pathLst>
              <a:path w="70884" h="70884">
                <a:moveTo>
                  <a:pt x="35442" y="0"/>
                </a:moveTo>
                <a:lnTo>
                  <a:pt x="35442" y="0"/>
                </a:lnTo>
                <a:cubicBezTo>
                  <a:pt x="55003" y="0"/>
                  <a:pt x="70884" y="15881"/>
                  <a:pt x="70884" y="35442"/>
                </a:cubicBezTo>
                <a:lnTo>
                  <a:pt x="70884" y="35442"/>
                </a:lnTo>
                <a:cubicBezTo>
                  <a:pt x="70884" y="55003"/>
                  <a:pt x="55003" y="70884"/>
                  <a:pt x="35442" y="70884"/>
                </a:cubicBezTo>
                <a:lnTo>
                  <a:pt x="35442" y="70884"/>
                </a:lnTo>
                <a:cubicBezTo>
                  <a:pt x="15881" y="70884"/>
                  <a:pt x="0" y="55003"/>
                  <a:pt x="0" y="35442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5" name="Text 43"/>
          <p:cNvSpPr/>
          <p:nvPr/>
        </p:nvSpPr>
        <p:spPr>
          <a:xfrm>
            <a:off x="646814" y="5626395"/>
            <a:ext cx="1958163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Assume Breach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814" y="5839047"/>
            <a:ext cx="1949302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Saldırı gerçekleşmiş gibi düşünmek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66884" y="4199860"/>
            <a:ext cx="5670698" cy="1205023"/>
          </a:xfrm>
          <a:custGeom>
            <a:avLst/>
            <a:gdLst/>
            <a:ahLst/>
            <a:cxnLst/>
            <a:rect l="l" t="t" r="r" b="b"/>
            <a:pathLst>
              <a:path w="5670698" h="1205023">
                <a:moveTo>
                  <a:pt x="70879" y="0"/>
                </a:moveTo>
                <a:lnTo>
                  <a:pt x="5599818" y="0"/>
                </a:lnTo>
                <a:cubicBezTo>
                  <a:pt x="5638964" y="0"/>
                  <a:pt x="5670698" y="31734"/>
                  <a:pt x="5670698" y="70879"/>
                </a:cubicBezTo>
                <a:lnTo>
                  <a:pt x="5670698" y="1134144"/>
                </a:lnTo>
                <a:cubicBezTo>
                  <a:pt x="5670698" y="1173289"/>
                  <a:pt x="5638964" y="1205023"/>
                  <a:pt x="5599818" y="1205023"/>
                </a:cubicBezTo>
                <a:lnTo>
                  <a:pt x="70879" y="1205023"/>
                </a:lnTo>
                <a:cubicBezTo>
                  <a:pt x="31734" y="1205023"/>
                  <a:pt x="0" y="1173289"/>
                  <a:pt x="0" y="1134144"/>
                </a:cubicBezTo>
                <a:lnTo>
                  <a:pt x="0" y="70879"/>
                </a:lnTo>
                <a:cubicBezTo>
                  <a:pt x="0" y="31734"/>
                  <a:pt x="31734" y="0"/>
                  <a:pt x="70879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48" name="Shape 46"/>
          <p:cNvSpPr/>
          <p:nvPr/>
        </p:nvSpPr>
        <p:spPr>
          <a:xfrm>
            <a:off x="6320834" y="4385930"/>
            <a:ext cx="179424" cy="159488"/>
          </a:xfrm>
          <a:custGeom>
            <a:avLst/>
            <a:gdLst/>
            <a:ahLst/>
            <a:cxnLst/>
            <a:rect l="l" t="t" r="r" b="b"/>
            <a:pathLst>
              <a:path w="179424" h="159488">
                <a:moveTo>
                  <a:pt x="89712" y="9968"/>
                </a:moveTo>
                <a:cubicBezTo>
                  <a:pt x="64543" y="9968"/>
                  <a:pt x="44389" y="21431"/>
                  <a:pt x="29717" y="35075"/>
                </a:cubicBezTo>
                <a:cubicBezTo>
                  <a:pt x="15139" y="48625"/>
                  <a:pt x="5389" y="64792"/>
                  <a:pt x="748" y="75913"/>
                </a:cubicBezTo>
                <a:cubicBezTo>
                  <a:pt x="-280" y="78374"/>
                  <a:pt x="-280" y="81115"/>
                  <a:pt x="748" y="83576"/>
                </a:cubicBezTo>
                <a:cubicBezTo>
                  <a:pt x="5389" y="94696"/>
                  <a:pt x="15139" y="110894"/>
                  <a:pt x="29717" y="124413"/>
                </a:cubicBezTo>
                <a:cubicBezTo>
                  <a:pt x="44389" y="138026"/>
                  <a:pt x="64543" y="149520"/>
                  <a:pt x="89712" y="149520"/>
                </a:cubicBezTo>
                <a:cubicBezTo>
                  <a:pt x="114881" y="149520"/>
                  <a:pt x="135036" y="138057"/>
                  <a:pt x="149707" y="124413"/>
                </a:cubicBezTo>
                <a:cubicBezTo>
                  <a:pt x="164285" y="110863"/>
                  <a:pt x="174035" y="94696"/>
                  <a:pt x="178677" y="83576"/>
                </a:cubicBezTo>
                <a:cubicBezTo>
                  <a:pt x="179705" y="81115"/>
                  <a:pt x="179705" y="78374"/>
                  <a:pt x="178677" y="75913"/>
                </a:cubicBezTo>
                <a:cubicBezTo>
                  <a:pt x="174035" y="64792"/>
                  <a:pt x="164285" y="48594"/>
                  <a:pt x="149707" y="35075"/>
                </a:cubicBezTo>
                <a:cubicBezTo>
                  <a:pt x="135036" y="21462"/>
                  <a:pt x="114881" y="9968"/>
                  <a:pt x="89712" y="9968"/>
                </a:cubicBezTo>
                <a:close/>
                <a:moveTo>
                  <a:pt x="44856" y="79744"/>
                </a:moveTo>
                <a:cubicBezTo>
                  <a:pt x="44856" y="54987"/>
                  <a:pt x="64955" y="34888"/>
                  <a:pt x="89712" y="34888"/>
                </a:cubicBezTo>
                <a:cubicBezTo>
                  <a:pt x="114469" y="34888"/>
                  <a:pt x="134568" y="54987"/>
                  <a:pt x="134568" y="79744"/>
                </a:cubicBezTo>
                <a:cubicBezTo>
                  <a:pt x="134568" y="104501"/>
                  <a:pt x="114469" y="124600"/>
                  <a:pt x="89712" y="124600"/>
                </a:cubicBezTo>
                <a:cubicBezTo>
                  <a:pt x="64955" y="124600"/>
                  <a:pt x="44856" y="104501"/>
                  <a:pt x="44856" y="79744"/>
                </a:cubicBezTo>
                <a:close/>
                <a:moveTo>
                  <a:pt x="89712" y="59808"/>
                </a:moveTo>
                <a:cubicBezTo>
                  <a:pt x="89712" y="70804"/>
                  <a:pt x="80772" y="79744"/>
                  <a:pt x="69776" y="79744"/>
                </a:cubicBezTo>
                <a:cubicBezTo>
                  <a:pt x="66194" y="79744"/>
                  <a:pt x="62830" y="78810"/>
                  <a:pt x="59902" y="77128"/>
                </a:cubicBezTo>
                <a:cubicBezTo>
                  <a:pt x="59590" y="80523"/>
                  <a:pt x="59870" y="84012"/>
                  <a:pt x="60805" y="87469"/>
                </a:cubicBezTo>
                <a:cubicBezTo>
                  <a:pt x="65073" y="103418"/>
                  <a:pt x="81489" y="112888"/>
                  <a:pt x="97437" y="108620"/>
                </a:cubicBezTo>
                <a:cubicBezTo>
                  <a:pt x="113386" y="104353"/>
                  <a:pt x="122856" y="87937"/>
                  <a:pt x="118588" y="71988"/>
                </a:cubicBezTo>
                <a:cubicBezTo>
                  <a:pt x="114788" y="57752"/>
                  <a:pt x="101300" y="48688"/>
                  <a:pt x="87096" y="49934"/>
                </a:cubicBezTo>
                <a:cubicBezTo>
                  <a:pt x="88747" y="52831"/>
                  <a:pt x="89712" y="56195"/>
                  <a:pt x="89712" y="59808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49" name="Text 47"/>
          <p:cNvSpPr/>
          <p:nvPr/>
        </p:nvSpPr>
        <p:spPr>
          <a:xfrm>
            <a:off x="6512442" y="4341628"/>
            <a:ext cx="5263116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İzleme ve Denetim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28587" y="4696047"/>
            <a:ext cx="93035" cy="106326"/>
          </a:xfrm>
          <a:custGeom>
            <a:avLst/>
            <a:gdLst/>
            <a:ahLst/>
            <a:cxnLst/>
            <a:rect l="l" t="t" r="r" b="b"/>
            <a:pathLst>
              <a:path w="93035" h="106326">
                <a:moveTo>
                  <a:pt x="90294" y="14557"/>
                </a:moveTo>
                <a:cubicBezTo>
                  <a:pt x="93263" y="16717"/>
                  <a:pt x="93928" y="20871"/>
                  <a:pt x="91768" y="23840"/>
                </a:cubicBezTo>
                <a:lnTo>
                  <a:pt x="38605" y="96939"/>
                </a:lnTo>
                <a:cubicBezTo>
                  <a:pt x="37463" y="98517"/>
                  <a:pt x="35698" y="99493"/>
                  <a:pt x="33746" y="99659"/>
                </a:cubicBezTo>
                <a:cubicBezTo>
                  <a:pt x="31794" y="99826"/>
                  <a:pt x="29904" y="99099"/>
                  <a:pt x="28533" y="97728"/>
                </a:cubicBezTo>
                <a:lnTo>
                  <a:pt x="1952" y="71147"/>
                </a:lnTo>
                <a:cubicBezTo>
                  <a:pt x="-644" y="68551"/>
                  <a:pt x="-644" y="64335"/>
                  <a:pt x="1952" y="61739"/>
                </a:cubicBezTo>
                <a:cubicBezTo>
                  <a:pt x="4548" y="59144"/>
                  <a:pt x="8764" y="59144"/>
                  <a:pt x="11359" y="61739"/>
                </a:cubicBezTo>
                <a:lnTo>
                  <a:pt x="32438" y="82818"/>
                </a:lnTo>
                <a:lnTo>
                  <a:pt x="81032" y="16011"/>
                </a:lnTo>
                <a:cubicBezTo>
                  <a:pt x="83191" y="13041"/>
                  <a:pt x="87345" y="12377"/>
                  <a:pt x="90314" y="14537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1" name="Text 49"/>
          <p:cNvSpPr/>
          <p:nvPr/>
        </p:nvSpPr>
        <p:spPr>
          <a:xfrm>
            <a:off x="6512442" y="4660605"/>
            <a:ext cx="1780953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Düzenli privilege creep denetimi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28587" y="4908698"/>
            <a:ext cx="93035" cy="106326"/>
          </a:xfrm>
          <a:custGeom>
            <a:avLst/>
            <a:gdLst/>
            <a:ahLst/>
            <a:cxnLst/>
            <a:rect l="l" t="t" r="r" b="b"/>
            <a:pathLst>
              <a:path w="93035" h="106326">
                <a:moveTo>
                  <a:pt x="90294" y="14557"/>
                </a:moveTo>
                <a:cubicBezTo>
                  <a:pt x="93263" y="16717"/>
                  <a:pt x="93928" y="20871"/>
                  <a:pt x="91768" y="23840"/>
                </a:cubicBezTo>
                <a:lnTo>
                  <a:pt x="38605" y="96939"/>
                </a:lnTo>
                <a:cubicBezTo>
                  <a:pt x="37463" y="98517"/>
                  <a:pt x="35698" y="99493"/>
                  <a:pt x="33746" y="99659"/>
                </a:cubicBezTo>
                <a:cubicBezTo>
                  <a:pt x="31794" y="99826"/>
                  <a:pt x="29904" y="99099"/>
                  <a:pt x="28533" y="97728"/>
                </a:cubicBezTo>
                <a:lnTo>
                  <a:pt x="1952" y="71147"/>
                </a:lnTo>
                <a:cubicBezTo>
                  <a:pt x="-644" y="68551"/>
                  <a:pt x="-644" y="64335"/>
                  <a:pt x="1952" y="61739"/>
                </a:cubicBezTo>
                <a:cubicBezTo>
                  <a:pt x="4548" y="59144"/>
                  <a:pt x="8764" y="59144"/>
                  <a:pt x="11359" y="61739"/>
                </a:cubicBezTo>
                <a:lnTo>
                  <a:pt x="32438" y="82818"/>
                </a:lnTo>
                <a:lnTo>
                  <a:pt x="81032" y="16011"/>
                </a:lnTo>
                <a:cubicBezTo>
                  <a:pt x="83191" y="13041"/>
                  <a:pt x="87345" y="12377"/>
                  <a:pt x="90314" y="14537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3" name="Text 51"/>
          <p:cNvSpPr/>
          <p:nvPr/>
        </p:nvSpPr>
        <p:spPr>
          <a:xfrm>
            <a:off x="6512442" y="4873256"/>
            <a:ext cx="1417674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Haftalık ayrıcalık raporları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28587" y="5121349"/>
            <a:ext cx="93035" cy="106326"/>
          </a:xfrm>
          <a:custGeom>
            <a:avLst/>
            <a:gdLst/>
            <a:ahLst/>
            <a:cxnLst/>
            <a:rect l="l" t="t" r="r" b="b"/>
            <a:pathLst>
              <a:path w="93035" h="106326">
                <a:moveTo>
                  <a:pt x="90294" y="14557"/>
                </a:moveTo>
                <a:cubicBezTo>
                  <a:pt x="93263" y="16717"/>
                  <a:pt x="93928" y="20871"/>
                  <a:pt x="91768" y="23840"/>
                </a:cubicBezTo>
                <a:lnTo>
                  <a:pt x="38605" y="96939"/>
                </a:lnTo>
                <a:cubicBezTo>
                  <a:pt x="37463" y="98517"/>
                  <a:pt x="35698" y="99493"/>
                  <a:pt x="33746" y="99659"/>
                </a:cubicBezTo>
                <a:cubicBezTo>
                  <a:pt x="31794" y="99826"/>
                  <a:pt x="29904" y="99099"/>
                  <a:pt x="28533" y="97728"/>
                </a:cubicBezTo>
                <a:lnTo>
                  <a:pt x="1952" y="71147"/>
                </a:lnTo>
                <a:cubicBezTo>
                  <a:pt x="-644" y="68551"/>
                  <a:pt x="-644" y="64335"/>
                  <a:pt x="1952" y="61739"/>
                </a:cubicBezTo>
                <a:cubicBezTo>
                  <a:pt x="4548" y="59144"/>
                  <a:pt x="8764" y="59144"/>
                  <a:pt x="11359" y="61739"/>
                </a:cubicBezTo>
                <a:lnTo>
                  <a:pt x="32438" y="82818"/>
                </a:lnTo>
                <a:lnTo>
                  <a:pt x="81032" y="16011"/>
                </a:lnTo>
                <a:cubicBezTo>
                  <a:pt x="83191" y="13041"/>
                  <a:pt x="87345" y="12377"/>
                  <a:pt x="90314" y="14537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5" name="Text 53"/>
          <p:cNvSpPr/>
          <p:nvPr/>
        </p:nvSpPr>
        <p:spPr>
          <a:xfrm>
            <a:off x="6512442" y="5085907"/>
            <a:ext cx="1453116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Anomali tespiti ve alert'ler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166884" y="5546651"/>
            <a:ext cx="5670698" cy="956930"/>
          </a:xfrm>
          <a:custGeom>
            <a:avLst/>
            <a:gdLst/>
            <a:ahLst/>
            <a:cxnLst/>
            <a:rect l="l" t="t" r="r" b="b"/>
            <a:pathLst>
              <a:path w="5670698" h="956930">
                <a:moveTo>
                  <a:pt x="70880" y="0"/>
                </a:moveTo>
                <a:lnTo>
                  <a:pt x="5599818" y="0"/>
                </a:lnTo>
                <a:cubicBezTo>
                  <a:pt x="5638964" y="0"/>
                  <a:pt x="5670698" y="31734"/>
                  <a:pt x="5670698" y="70880"/>
                </a:cubicBezTo>
                <a:lnTo>
                  <a:pt x="5670698" y="886050"/>
                </a:lnTo>
                <a:cubicBezTo>
                  <a:pt x="5670698" y="925196"/>
                  <a:pt x="5638964" y="956930"/>
                  <a:pt x="5599818" y="956930"/>
                </a:cubicBezTo>
                <a:lnTo>
                  <a:pt x="70880" y="956930"/>
                </a:lnTo>
                <a:cubicBezTo>
                  <a:pt x="31760" y="956930"/>
                  <a:pt x="0" y="925170"/>
                  <a:pt x="0" y="886050"/>
                </a:cubicBezTo>
                <a:lnTo>
                  <a:pt x="0" y="70880"/>
                </a:lnTo>
                <a:cubicBezTo>
                  <a:pt x="0" y="31734"/>
                  <a:pt x="31734" y="0"/>
                  <a:pt x="7088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57" name="Text 55"/>
          <p:cNvSpPr/>
          <p:nvPr/>
        </p:nvSpPr>
        <p:spPr>
          <a:xfrm>
            <a:off x="6308651" y="5688419"/>
            <a:ext cx="5466907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Multi-Factor Authentication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308651" y="6007395"/>
            <a:ext cx="5449186" cy="354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ayrıcalıklı hesaplar için MFA zorunlu hale getirildi. Parola ele geçirilse bile ek doğrulama katmanı koruma sağlar.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ctfassets.net/2f9195af631d3708e95c846ea3ec4aa254b3b754.pn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11285" b="1128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828800"/>
            <a:ext cx="1095375" cy="390525"/>
          </a:xfrm>
          <a:custGeom>
            <a:avLst/>
            <a:gdLst/>
            <a:ahLst/>
            <a:cxnLst/>
            <a:rect l="l" t="t" r="r" b="b"/>
            <a:pathLst>
              <a:path w="1095375" h="390525">
                <a:moveTo>
                  <a:pt x="38100" y="0"/>
                </a:moveTo>
                <a:lnTo>
                  <a:pt x="1057275" y="0"/>
                </a:lnTo>
                <a:cubicBezTo>
                  <a:pt x="1078317" y="0"/>
                  <a:pt x="1095375" y="17058"/>
                  <a:pt x="1095375" y="38100"/>
                </a:cubicBezTo>
                <a:lnTo>
                  <a:pt x="1095375" y="352425"/>
                </a:lnTo>
                <a:cubicBezTo>
                  <a:pt x="1095375" y="373467"/>
                  <a:pt x="1078317" y="390525"/>
                  <a:pt x="10572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C7A89">
              <a:alpha val="20000"/>
            </a:srgbClr>
          </a:solidFill>
          <a:ln w="12700">
            <a:solidFill>
              <a:srgbClr val="6C7A8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2925" y="1938337"/>
            <a:ext cx="858738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04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452688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Denetim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 Raporlama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395788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662488"/>
            <a:ext cx="65151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PowerShell tabanlı denetim mekanizması ve raporlama sistemi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0849" y="350849"/>
            <a:ext cx="11560472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spc="55" kern="0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DETECTION MECHANISM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0849" y="596443"/>
            <a:ext cx="11648184" cy="3508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8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PowerShell Denetim Scripti: Tespit Mekanizması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50849" y="1017462"/>
            <a:ext cx="701698" cy="35085"/>
          </a:xfrm>
          <a:custGeom>
            <a:avLst/>
            <a:gdLst/>
            <a:ahLst/>
            <a:cxnLst/>
            <a:rect l="l" t="t" r="r" b="b"/>
            <a:pathLst>
              <a:path w="701698" h="35085">
                <a:moveTo>
                  <a:pt x="0" y="0"/>
                </a:moveTo>
                <a:lnTo>
                  <a:pt x="701698" y="0"/>
                </a:lnTo>
                <a:lnTo>
                  <a:pt x="701698" y="35085"/>
                </a:lnTo>
                <a:lnTo>
                  <a:pt x="0" y="35085"/>
                </a:lnTo>
                <a:lnTo>
                  <a:pt x="0" y="0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5" name="Shape 3"/>
          <p:cNvSpPr/>
          <p:nvPr/>
        </p:nvSpPr>
        <p:spPr>
          <a:xfrm>
            <a:off x="350849" y="1210429"/>
            <a:ext cx="3736541" cy="1543735"/>
          </a:xfrm>
          <a:custGeom>
            <a:avLst/>
            <a:gdLst/>
            <a:ahLst/>
            <a:cxnLst/>
            <a:rect l="l" t="t" r="r" b="b"/>
            <a:pathLst>
              <a:path w="3736541" h="1543735">
                <a:moveTo>
                  <a:pt x="35085" y="0"/>
                </a:moveTo>
                <a:lnTo>
                  <a:pt x="3701456" y="0"/>
                </a:lnTo>
                <a:cubicBezTo>
                  <a:pt x="3720833" y="0"/>
                  <a:pt x="3736541" y="15708"/>
                  <a:pt x="3736541" y="35085"/>
                </a:cubicBezTo>
                <a:lnTo>
                  <a:pt x="3736541" y="1473572"/>
                </a:lnTo>
                <a:cubicBezTo>
                  <a:pt x="3736541" y="1512322"/>
                  <a:pt x="3705128" y="1543735"/>
                  <a:pt x="3666378" y="1543735"/>
                </a:cubicBezTo>
                <a:lnTo>
                  <a:pt x="70163" y="1543735"/>
                </a:lnTo>
                <a:cubicBezTo>
                  <a:pt x="31413" y="1543735"/>
                  <a:pt x="0" y="1512322"/>
                  <a:pt x="0" y="1473572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6" name="Shape 4"/>
          <p:cNvSpPr/>
          <p:nvPr/>
        </p:nvSpPr>
        <p:spPr>
          <a:xfrm>
            <a:off x="350849" y="1210429"/>
            <a:ext cx="3736541" cy="35085"/>
          </a:xfrm>
          <a:custGeom>
            <a:avLst/>
            <a:gdLst/>
            <a:ahLst/>
            <a:cxnLst/>
            <a:rect l="l" t="t" r="r" b="b"/>
            <a:pathLst>
              <a:path w="3736541" h="35085">
                <a:moveTo>
                  <a:pt x="35085" y="0"/>
                </a:moveTo>
                <a:lnTo>
                  <a:pt x="3701456" y="0"/>
                </a:lnTo>
                <a:cubicBezTo>
                  <a:pt x="3720833" y="0"/>
                  <a:pt x="3736541" y="15708"/>
                  <a:pt x="3736541" y="35085"/>
                </a:cubicBezTo>
                <a:lnTo>
                  <a:pt x="3736541" y="35085"/>
                </a:lnTo>
                <a:lnTo>
                  <a:pt x="0" y="35085"/>
                </a:ln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491188" y="1368311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70170" y="0"/>
                </a:moveTo>
                <a:lnTo>
                  <a:pt x="210509" y="0"/>
                </a:lnTo>
                <a:cubicBezTo>
                  <a:pt x="249263" y="0"/>
                  <a:pt x="280679" y="31416"/>
                  <a:pt x="280679" y="70170"/>
                </a:cubicBezTo>
                <a:lnTo>
                  <a:pt x="280679" y="210509"/>
                </a:lnTo>
                <a:cubicBezTo>
                  <a:pt x="280679" y="249263"/>
                  <a:pt x="249263" y="280679"/>
                  <a:pt x="210509" y="280679"/>
                </a:cubicBezTo>
                <a:lnTo>
                  <a:pt x="70170" y="280679"/>
                </a:lnTo>
                <a:cubicBezTo>
                  <a:pt x="31416" y="280679"/>
                  <a:pt x="0" y="249263"/>
                  <a:pt x="0" y="210509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609189" y="1403396"/>
            <a:ext cx="114026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42037" y="1385853"/>
            <a:ext cx="1298141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Boot Key Çıkarımı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91188" y="1719160"/>
            <a:ext cx="3517260" cy="4034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registry hive'tan boot key çıkarımı. Bu key, NTDS.dit'teki parola hash'lerini deşifre etmek için gereklidir.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91188" y="2188420"/>
            <a:ext cx="3455862" cy="421019"/>
          </a:xfrm>
          <a:custGeom>
            <a:avLst/>
            <a:gdLst/>
            <a:ahLst/>
            <a:cxnLst/>
            <a:rect l="l" t="t" r="r" b="b"/>
            <a:pathLst>
              <a:path w="3455862" h="421019">
                <a:moveTo>
                  <a:pt x="35083" y="0"/>
                </a:moveTo>
                <a:lnTo>
                  <a:pt x="3420778" y="0"/>
                </a:lnTo>
                <a:cubicBezTo>
                  <a:pt x="3440154" y="0"/>
                  <a:pt x="3455862" y="15707"/>
                  <a:pt x="3455862" y="35083"/>
                </a:cubicBezTo>
                <a:lnTo>
                  <a:pt x="3455862" y="385935"/>
                </a:lnTo>
                <a:cubicBezTo>
                  <a:pt x="3455862" y="405311"/>
                  <a:pt x="3440154" y="421019"/>
                  <a:pt x="3420778" y="421019"/>
                </a:cubicBezTo>
                <a:lnTo>
                  <a:pt x="35083" y="421019"/>
                </a:lnTo>
                <a:cubicBezTo>
                  <a:pt x="15707" y="421019"/>
                  <a:pt x="0" y="405311"/>
                  <a:pt x="0" y="385935"/>
                </a:cubicBezTo>
                <a:lnTo>
                  <a:pt x="0" y="35083"/>
                </a:lnTo>
                <a:cubicBezTo>
                  <a:pt x="0" y="15720"/>
                  <a:pt x="15720" y="0"/>
                  <a:pt x="3508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2" name="Text 10"/>
          <p:cNvSpPr/>
          <p:nvPr/>
        </p:nvSpPr>
        <p:spPr>
          <a:xfrm>
            <a:off x="491188" y="2188420"/>
            <a:ext cx="3508489" cy="421019"/>
          </a:xfrm>
          <a:prstGeom prst="rect">
            <a:avLst/>
          </a:prstGeom>
          <a:noFill/>
          <a:ln/>
        </p:spPr>
        <p:txBody>
          <a:bodyPr wrap="square" lIns="70170" tIns="70170" rIns="70170" bIns="7017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Komut: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4F6E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Get-BootKey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28278" y="1210429"/>
            <a:ext cx="3736541" cy="1543735"/>
          </a:xfrm>
          <a:custGeom>
            <a:avLst/>
            <a:gdLst/>
            <a:ahLst/>
            <a:cxnLst/>
            <a:rect l="l" t="t" r="r" b="b"/>
            <a:pathLst>
              <a:path w="3736541" h="1543735">
                <a:moveTo>
                  <a:pt x="35085" y="0"/>
                </a:moveTo>
                <a:lnTo>
                  <a:pt x="3701456" y="0"/>
                </a:lnTo>
                <a:cubicBezTo>
                  <a:pt x="3720833" y="0"/>
                  <a:pt x="3736541" y="15708"/>
                  <a:pt x="3736541" y="35085"/>
                </a:cubicBezTo>
                <a:lnTo>
                  <a:pt x="3736541" y="1473572"/>
                </a:lnTo>
                <a:cubicBezTo>
                  <a:pt x="3736541" y="1512322"/>
                  <a:pt x="3705128" y="1543735"/>
                  <a:pt x="3666378" y="1543735"/>
                </a:cubicBezTo>
                <a:lnTo>
                  <a:pt x="70163" y="1543735"/>
                </a:lnTo>
                <a:cubicBezTo>
                  <a:pt x="31413" y="1543735"/>
                  <a:pt x="0" y="1512322"/>
                  <a:pt x="0" y="1473572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14" name="Shape 12"/>
          <p:cNvSpPr/>
          <p:nvPr/>
        </p:nvSpPr>
        <p:spPr>
          <a:xfrm>
            <a:off x="4228278" y="1210429"/>
            <a:ext cx="3736541" cy="35085"/>
          </a:xfrm>
          <a:custGeom>
            <a:avLst/>
            <a:gdLst/>
            <a:ahLst/>
            <a:cxnLst/>
            <a:rect l="l" t="t" r="r" b="b"/>
            <a:pathLst>
              <a:path w="3736541" h="35085">
                <a:moveTo>
                  <a:pt x="35085" y="0"/>
                </a:moveTo>
                <a:lnTo>
                  <a:pt x="3701456" y="0"/>
                </a:lnTo>
                <a:cubicBezTo>
                  <a:pt x="3720833" y="0"/>
                  <a:pt x="3736541" y="15708"/>
                  <a:pt x="3736541" y="35085"/>
                </a:cubicBezTo>
                <a:lnTo>
                  <a:pt x="3736541" y="35085"/>
                </a:lnTo>
                <a:lnTo>
                  <a:pt x="0" y="35085"/>
                </a:ln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5" name="Shape 13"/>
          <p:cNvSpPr/>
          <p:nvPr/>
        </p:nvSpPr>
        <p:spPr>
          <a:xfrm>
            <a:off x="4368617" y="1368311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70170" y="0"/>
                </a:moveTo>
                <a:lnTo>
                  <a:pt x="210509" y="0"/>
                </a:lnTo>
                <a:cubicBezTo>
                  <a:pt x="249263" y="0"/>
                  <a:pt x="280679" y="31416"/>
                  <a:pt x="280679" y="70170"/>
                </a:cubicBezTo>
                <a:lnTo>
                  <a:pt x="280679" y="210509"/>
                </a:lnTo>
                <a:cubicBezTo>
                  <a:pt x="280679" y="249263"/>
                  <a:pt x="249263" y="280679"/>
                  <a:pt x="210509" y="280679"/>
                </a:cubicBezTo>
                <a:lnTo>
                  <a:pt x="70170" y="280679"/>
                </a:lnTo>
                <a:cubicBezTo>
                  <a:pt x="31416" y="280679"/>
                  <a:pt x="0" y="249263"/>
                  <a:pt x="0" y="210509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4473187" y="1403396"/>
            <a:ext cx="140340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719466" y="1385853"/>
            <a:ext cx="1306912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Account Retrieval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368617" y="1719160"/>
            <a:ext cx="3517260" cy="4034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Targeted mode ile belirli hesap kalıplarını tarama veya All mode ile tüm domain hesaplarını tarama.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368617" y="2188420"/>
            <a:ext cx="3455862" cy="421019"/>
          </a:xfrm>
          <a:custGeom>
            <a:avLst/>
            <a:gdLst/>
            <a:ahLst/>
            <a:cxnLst/>
            <a:rect l="l" t="t" r="r" b="b"/>
            <a:pathLst>
              <a:path w="3455862" h="421019">
                <a:moveTo>
                  <a:pt x="35083" y="0"/>
                </a:moveTo>
                <a:lnTo>
                  <a:pt x="3420778" y="0"/>
                </a:lnTo>
                <a:cubicBezTo>
                  <a:pt x="3440154" y="0"/>
                  <a:pt x="3455862" y="15707"/>
                  <a:pt x="3455862" y="35083"/>
                </a:cubicBezTo>
                <a:lnTo>
                  <a:pt x="3455862" y="385935"/>
                </a:lnTo>
                <a:cubicBezTo>
                  <a:pt x="3455862" y="405311"/>
                  <a:pt x="3440154" y="421019"/>
                  <a:pt x="3420778" y="421019"/>
                </a:cubicBezTo>
                <a:lnTo>
                  <a:pt x="35083" y="421019"/>
                </a:lnTo>
                <a:cubicBezTo>
                  <a:pt x="15707" y="421019"/>
                  <a:pt x="0" y="405311"/>
                  <a:pt x="0" y="385935"/>
                </a:cubicBezTo>
                <a:lnTo>
                  <a:pt x="0" y="35083"/>
                </a:lnTo>
                <a:cubicBezTo>
                  <a:pt x="0" y="15720"/>
                  <a:pt x="15720" y="0"/>
                  <a:pt x="3508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0" name="Text 18"/>
          <p:cNvSpPr/>
          <p:nvPr/>
        </p:nvSpPr>
        <p:spPr>
          <a:xfrm>
            <a:off x="4368617" y="2188420"/>
            <a:ext cx="3508489" cy="421019"/>
          </a:xfrm>
          <a:prstGeom prst="rect">
            <a:avLst/>
          </a:prstGeom>
          <a:noFill/>
          <a:ln/>
        </p:spPr>
        <p:txBody>
          <a:bodyPr wrap="square" lIns="70170" tIns="70170" rIns="70170" bIns="7017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Komut: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D94A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-Mode Targeted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105844" y="1210429"/>
            <a:ext cx="3736541" cy="1543735"/>
          </a:xfrm>
          <a:custGeom>
            <a:avLst/>
            <a:gdLst/>
            <a:ahLst/>
            <a:cxnLst/>
            <a:rect l="l" t="t" r="r" b="b"/>
            <a:pathLst>
              <a:path w="3736541" h="1543735">
                <a:moveTo>
                  <a:pt x="35085" y="0"/>
                </a:moveTo>
                <a:lnTo>
                  <a:pt x="3701456" y="0"/>
                </a:lnTo>
                <a:cubicBezTo>
                  <a:pt x="3720833" y="0"/>
                  <a:pt x="3736541" y="15708"/>
                  <a:pt x="3736541" y="35085"/>
                </a:cubicBezTo>
                <a:lnTo>
                  <a:pt x="3736541" y="1473572"/>
                </a:lnTo>
                <a:cubicBezTo>
                  <a:pt x="3736541" y="1512322"/>
                  <a:pt x="3705128" y="1543735"/>
                  <a:pt x="3666378" y="1543735"/>
                </a:cubicBezTo>
                <a:lnTo>
                  <a:pt x="70163" y="1543735"/>
                </a:lnTo>
                <a:cubicBezTo>
                  <a:pt x="31413" y="1543735"/>
                  <a:pt x="0" y="1512322"/>
                  <a:pt x="0" y="1473572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22" name="Shape 20"/>
          <p:cNvSpPr/>
          <p:nvPr/>
        </p:nvSpPr>
        <p:spPr>
          <a:xfrm>
            <a:off x="8105844" y="1210429"/>
            <a:ext cx="3736541" cy="35085"/>
          </a:xfrm>
          <a:custGeom>
            <a:avLst/>
            <a:gdLst/>
            <a:ahLst/>
            <a:cxnLst/>
            <a:rect l="l" t="t" r="r" b="b"/>
            <a:pathLst>
              <a:path w="3736541" h="35085">
                <a:moveTo>
                  <a:pt x="35085" y="0"/>
                </a:moveTo>
                <a:lnTo>
                  <a:pt x="3701456" y="0"/>
                </a:lnTo>
                <a:cubicBezTo>
                  <a:pt x="3720833" y="0"/>
                  <a:pt x="3736541" y="15708"/>
                  <a:pt x="3736541" y="35085"/>
                </a:cubicBezTo>
                <a:lnTo>
                  <a:pt x="3736541" y="35085"/>
                </a:lnTo>
                <a:lnTo>
                  <a:pt x="0" y="35085"/>
                </a:ln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3" name="Shape 21"/>
          <p:cNvSpPr/>
          <p:nvPr/>
        </p:nvSpPr>
        <p:spPr>
          <a:xfrm>
            <a:off x="8246183" y="1368311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70170" y="0"/>
                </a:moveTo>
                <a:lnTo>
                  <a:pt x="210509" y="0"/>
                </a:lnTo>
                <a:cubicBezTo>
                  <a:pt x="249263" y="0"/>
                  <a:pt x="280679" y="31416"/>
                  <a:pt x="280679" y="70170"/>
                </a:cubicBezTo>
                <a:lnTo>
                  <a:pt x="280679" y="210509"/>
                </a:lnTo>
                <a:cubicBezTo>
                  <a:pt x="280679" y="249263"/>
                  <a:pt x="249263" y="280679"/>
                  <a:pt x="210509" y="280679"/>
                </a:cubicBezTo>
                <a:lnTo>
                  <a:pt x="70170" y="280679"/>
                </a:lnTo>
                <a:cubicBezTo>
                  <a:pt x="31416" y="280679"/>
                  <a:pt x="0" y="249263"/>
                  <a:pt x="0" y="210509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6C7A89">
              <a:alpha val="20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8348971" y="1403396"/>
            <a:ext cx="149111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597032" y="1385853"/>
            <a:ext cx="1052547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Hash Analysis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246183" y="1719160"/>
            <a:ext cx="3517260" cy="4034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6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DSInternals modülü ile NTLM hash çıkarımı ve binary hash'leri hexadecimal formata dönüştürme.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46183" y="2188420"/>
            <a:ext cx="3455862" cy="421019"/>
          </a:xfrm>
          <a:custGeom>
            <a:avLst/>
            <a:gdLst/>
            <a:ahLst/>
            <a:cxnLst/>
            <a:rect l="l" t="t" r="r" b="b"/>
            <a:pathLst>
              <a:path w="3455862" h="421019">
                <a:moveTo>
                  <a:pt x="35083" y="0"/>
                </a:moveTo>
                <a:lnTo>
                  <a:pt x="3420778" y="0"/>
                </a:lnTo>
                <a:cubicBezTo>
                  <a:pt x="3440154" y="0"/>
                  <a:pt x="3455862" y="15707"/>
                  <a:pt x="3455862" y="35083"/>
                </a:cubicBezTo>
                <a:lnTo>
                  <a:pt x="3455862" y="385935"/>
                </a:lnTo>
                <a:cubicBezTo>
                  <a:pt x="3455862" y="405311"/>
                  <a:pt x="3440154" y="421019"/>
                  <a:pt x="3420778" y="421019"/>
                </a:cubicBezTo>
                <a:lnTo>
                  <a:pt x="35083" y="421019"/>
                </a:lnTo>
                <a:cubicBezTo>
                  <a:pt x="15707" y="421019"/>
                  <a:pt x="0" y="405311"/>
                  <a:pt x="0" y="385935"/>
                </a:cubicBezTo>
                <a:lnTo>
                  <a:pt x="0" y="35083"/>
                </a:lnTo>
                <a:cubicBezTo>
                  <a:pt x="0" y="15720"/>
                  <a:pt x="15720" y="0"/>
                  <a:pt x="3508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8" name="Text 26"/>
          <p:cNvSpPr/>
          <p:nvPr/>
        </p:nvSpPr>
        <p:spPr>
          <a:xfrm>
            <a:off x="8246183" y="2188420"/>
            <a:ext cx="3508489" cy="421019"/>
          </a:xfrm>
          <a:prstGeom prst="rect">
            <a:avLst/>
          </a:prstGeom>
          <a:noFill/>
          <a:ln/>
        </p:spPr>
        <p:txBody>
          <a:bodyPr wrap="square" lIns="70170" tIns="70170" rIns="70170" bIns="70170" rtlCol="0" anchor="ctr"/>
          <a:lstStyle/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Modül:</a:t>
            </a:r>
            <a:endParaRPr lang="en-US" sz="1600" dirty="0"/>
          </a:p>
          <a:p>
            <a:pPr>
              <a:lnSpc>
                <a:spcPct val="110000"/>
              </a:lnSpc>
            </a:pPr>
            <a:r>
              <a:rPr lang="en-US" sz="829" dirty="0">
                <a:solidFill>
                  <a:srgbClr val="6C7A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DSInternals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55235" y="2894504"/>
            <a:ext cx="5666210" cy="3604973"/>
          </a:xfrm>
          <a:custGeom>
            <a:avLst/>
            <a:gdLst/>
            <a:ahLst/>
            <a:cxnLst/>
            <a:rect l="l" t="t" r="r" b="b"/>
            <a:pathLst>
              <a:path w="5666210" h="3604973">
                <a:moveTo>
                  <a:pt x="70153" y="0"/>
                </a:moveTo>
                <a:lnTo>
                  <a:pt x="5596057" y="0"/>
                </a:lnTo>
                <a:cubicBezTo>
                  <a:pt x="5634802" y="0"/>
                  <a:pt x="5666210" y="31408"/>
                  <a:pt x="5666210" y="70153"/>
                </a:cubicBezTo>
                <a:lnTo>
                  <a:pt x="5666210" y="3534820"/>
                </a:lnTo>
                <a:cubicBezTo>
                  <a:pt x="5666210" y="3573564"/>
                  <a:pt x="5634802" y="3604973"/>
                  <a:pt x="5596057" y="3604973"/>
                </a:cubicBezTo>
                <a:lnTo>
                  <a:pt x="70153" y="3604973"/>
                </a:lnTo>
                <a:cubicBezTo>
                  <a:pt x="31408" y="3604973"/>
                  <a:pt x="0" y="3573564"/>
                  <a:pt x="0" y="3534820"/>
                </a:cubicBezTo>
                <a:lnTo>
                  <a:pt x="0" y="70153"/>
                </a:lnTo>
                <a:cubicBezTo>
                  <a:pt x="0" y="31434"/>
                  <a:pt x="31434" y="0"/>
                  <a:pt x="70153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0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499960" y="3039229"/>
            <a:ext cx="5464472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Script İş Akışı Diyagramı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99960" y="3407620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35085" y="0"/>
                </a:moveTo>
                <a:lnTo>
                  <a:pt x="245594" y="0"/>
                </a:lnTo>
                <a:cubicBezTo>
                  <a:pt x="264971" y="0"/>
                  <a:pt x="280679" y="15708"/>
                  <a:pt x="280679" y="35085"/>
                </a:cubicBezTo>
                <a:lnTo>
                  <a:pt x="280679" y="245594"/>
                </a:lnTo>
                <a:cubicBezTo>
                  <a:pt x="280679" y="264971"/>
                  <a:pt x="264971" y="280679"/>
                  <a:pt x="245594" y="280679"/>
                </a:cubicBezTo>
                <a:lnTo>
                  <a:pt x="35085" y="280679"/>
                </a:lnTo>
                <a:cubicBezTo>
                  <a:pt x="15708" y="280679"/>
                  <a:pt x="0" y="264971"/>
                  <a:pt x="0" y="245594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2" name="Text 30"/>
          <p:cNvSpPr/>
          <p:nvPr/>
        </p:nvSpPr>
        <p:spPr>
          <a:xfrm>
            <a:off x="469260" y="3407620"/>
            <a:ext cx="342078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85894" y="3390078"/>
            <a:ext cx="4990826" cy="315764"/>
          </a:xfrm>
          <a:custGeom>
            <a:avLst/>
            <a:gdLst/>
            <a:ahLst/>
            <a:cxnLst/>
            <a:rect l="l" t="t" r="r" b="b"/>
            <a:pathLst>
              <a:path w="4990826" h="315764">
                <a:moveTo>
                  <a:pt x="35085" y="0"/>
                </a:moveTo>
                <a:lnTo>
                  <a:pt x="4955741" y="0"/>
                </a:lnTo>
                <a:cubicBezTo>
                  <a:pt x="4975118" y="0"/>
                  <a:pt x="4990826" y="15708"/>
                  <a:pt x="4990826" y="35085"/>
                </a:cubicBezTo>
                <a:lnTo>
                  <a:pt x="4990826" y="280679"/>
                </a:lnTo>
                <a:cubicBezTo>
                  <a:pt x="4990826" y="300056"/>
                  <a:pt x="4975118" y="315764"/>
                  <a:pt x="4955741" y="315764"/>
                </a:cubicBezTo>
                <a:lnTo>
                  <a:pt x="35085" y="315764"/>
                </a:lnTo>
                <a:cubicBezTo>
                  <a:pt x="15721" y="315764"/>
                  <a:pt x="0" y="300043"/>
                  <a:pt x="0" y="280679"/>
                </a:cubicBezTo>
                <a:lnTo>
                  <a:pt x="0" y="35085"/>
                </a:lnTo>
                <a:cubicBezTo>
                  <a:pt x="0" y="15708"/>
                  <a:pt x="15708" y="0"/>
                  <a:pt x="350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4" name="Text 32"/>
          <p:cNvSpPr/>
          <p:nvPr/>
        </p:nvSpPr>
        <p:spPr>
          <a:xfrm>
            <a:off x="885894" y="3390078"/>
            <a:ext cx="5052224" cy="315764"/>
          </a:xfrm>
          <a:prstGeom prst="rect">
            <a:avLst/>
          </a:prstGeom>
          <a:noFill/>
          <a:ln/>
        </p:spPr>
        <p:txBody>
          <a:bodyPr wrap="square" lIns="70170" tIns="70170" rIns="70170" bIns="7017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Boot Key Çıkarımı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99960" y="3793554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35085" y="0"/>
                </a:moveTo>
                <a:lnTo>
                  <a:pt x="245594" y="0"/>
                </a:lnTo>
                <a:cubicBezTo>
                  <a:pt x="264971" y="0"/>
                  <a:pt x="280679" y="15708"/>
                  <a:pt x="280679" y="35085"/>
                </a:cubicBezTo>
                <a:lnTo>
                  <a:pt x="280679" y="245594"/>
                </a:lnTo>
                <a:cubicBezTo>
                  <a:pt x="280679" y="264971"/>
                  <a:pt x="264971" y="280679"/>
                  <a:pt x="245594" y="280679"/>
                </a:cubicBezTo>
                <a:lnTo>
                  <a:pt x="35085" y="280679"/>
                </a:lnTo>
                <a:cubicBezTo>
                  <a:pt x="15708" y="280679"/>
                  <a:pt x="0" y="264971"/>
                  <a:pt x="0" y="245594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36" name="Text 34"/>
          <p:cNvSpPr/>
          <p:nvPr/>
        </p:nvSpPr>
        <p:spPr>
          <a:xfrm>
            <a:off x="469260" y="3793554"/>
            <a:ext cx="342078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85894" y="3776012"/>
            <a:ext cx="4990826" cy="315764"/>
          </a:xfrm>
          <a:custGeom>
            <a:avLst/>
            <a:gdLst/>
            <a:ahLst/>
            <a:cxnLst/>
            <a:rect l="l" t="t" r="r" b="b"/>
            <a:pathLst>
              <a:path w="4990826" h="315764">
                <a:moveTo>
                  <a:pt x="35085" y="0"/>
                </a:moveTo>
                <a:lnTo>
                  <a:pt x="4955741" y="0"/>
                </a:lnTo>
                <a:cubicBezTo>
                  <a:pt x="4975118" y="0"/>
                  <a:pt x="4990826" y="15708"/>
                  <a:pt x="4990826" y="35085"/>
                </a:cubicBezTo>
                <a:lnTo>
                  <a:pt x="4990826" y="280679"/>
                </a:lnTo>
                <a:cubicBezTo>
                  <a:pt x="4990826" y="300056"/>
                  <a:pt x="4975118" y="315764"/>
                  <a:pt x="4955741" y="315764"/>
                </a:cubicBezTo>
                <a:lnTo>
                  <a:pt x="35085" y="315764"/>
                </a:lnTo>
                <a:cubicBezTo>
                  <a:pt x="15721" y="315764"/>
                  <a:pt x="0" y="300043"/>
                  <a:pt x="0" y="280679"/>
                </a:cubicBezTo>
                <a:lnTo>
                  <a:pt x="0" y="35085"/>
                </a:lnTo>
                <a:cubicBezTo>
                  <a:pt x="0" y="15708"/>
                  <a:pt x="15708" y="0"/>
                  <a:pt x="350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8" name="Text 36"/>
          <p:cNvSpPr/>
          <p:nvPr/>
        </p:nvSpPr>
        <p:spPr>
          <a:xfrm>
            <a:off x="885894" y="3776012"/>
            <a:ext cx="5052224" cy="315764"/>
          </a:xfrm>
          <a:prstGeom prst="rect">
            <a:avLst/>
          </a:prstGeom>
          <a:noFill/>
          <a:ln/>
        </p:spPr>
        <p:txBody>
          <a:bodyPr wrap="square" lIns="70170" tIns="70170" rIns="70170" bIns="7017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Hesap Retrieval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99960" y="4179488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35085" y="0"/>
                </a:moveTo>
                <a:lnTo>
                  <a:pt x="245594" y="0"/>
                </a:lnTo>
                <a:cubicBezTo>
                  <a:pt x="264971" y="0"/>
                  <a:pt x="280679" y="15708"/>
                  <a:pt x="280679" y="35085"/>
                </a:cubicBezTo>
                <a:lnTo>
                  <a:pt x="280679" y="245594"/>
                </a:lnTo>
                <a:cubicBezTo>
                  <a:pt x="280679" y="264971"/>
                  <a:pt x="264971" y="280679"/>
                  <a:pt x="245594" y="280679"/>
                </a:cubicBezTo>
                <a:lnTo>
                  <a:pt x="35085" y="280679"/>
                </a:lnTo>
                <a:cubicBezTo>
                  <a:pt x="15708" y="280679"/>
                  <a:pt x="0" y="264971"/>
                  <a:pt x="0" y="245594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40" name="Text 38"/>
          <p:cNvSpPr/>
          <p:nvPr/>
        </p:nvSpPr>
        <p:spPr>
          <a:xfrm>
            <a:off x="469260" y="4179488"/>
            <a:ext cx="342078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85894" y="4161945"/>
            <a:ext cx="4990826" cy="315764"/>
          </a:xfrm>
          <a:custGeom>
            <a:avLst/>
            <a:gdLst/>
            <a:ahLst/>
            <a:cxnLst/>
            <a:rect l="l" t="t" r="r" b="b"/>
            <a:pathLst>
              <a:path w="4990826" h="315764">
                <a:moveTo>
                  <a:pt x="35085" y="0"/>
                </a:moveTo>
                <a:lnTo>
                  <a:pt x="4955741" y="0"/>
                </a:lnTo>
                <a:cubicBezTo>
                  <a:pt x="4975118" y="0"/>
                  <a:pt x="4990826" y="15708"/>
                  <a:pt x="4990826" y="35085"/>
                </a:cubicBezTo>
                <a:lnTo>
                  <a:pt x="4990826" y="280679"/>
                </a:lnTo>
                <a:cubicBezTo>
                  <a:pt x="4990826" y="300056"/>
                  <a:pt x="4975118" y="315764"/>
                  <a:pt x="4955741" y="315764"/>
                </a:cubicBezTo>
                <a:lnTo>
                  <a:pt x="35085" y="315764"/>
                </a:lnTo>
                <a:cubicBezTo>
                  <a:pt x="15721" y="315764"/>
                  <a:pt x="0" y="300043"/>
                  <a:pt x="0" y="280679"/>
                </a:cubicBezTo>
                <a:lnTo>
                  <a:pt x="0" y="35085"/>
                </a:lnTo>
                <a:cubicBezTo>
                  <a:pt x="0" y="15708"/>
                  <a:pt x="15708" y="0"/>
                  <a:pt x="350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2" name="Text 40"/>
          <p:cNvSpPr/>
          <p:nvPr/>
        </p:nvSpPr>
        <p:spPr>
          <a:xfrm>
            <a:off x="885894" y="4161945"/>
            <a:ext cx="5052224" cy="315764"/>
          </a:xfrm>
          <a:prstGeom prst="rect">
            <a:avLst/>
          </a:prstGeom>
          <a:noFill/>
          <a:ln/>
        </p:spPr>
        <p:txBody>
          <a:bodyPr wrap="square" lIns="70170" tIns="70170" rIns="70170" bIns="7017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NTLM Hash Analizi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99960" y="4565422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35085" y="0"/>
                </a:moveTo>
                <a:lnTo>
                  <a:pt x="245594" y="0"/>
                </a:lnTo>
                <a:cubicBezTo>
                  <a:pt x="264971" y="0"/>
                  <a:pt x="280679" y="15708"/>
                  <a:pt x="280679" y="35085"/>
                </a:cubicBezTo>
                <a:lnTo>
                  <a:pt x="280679" y="245594"/>
                </a:lnTo>
                <a:cubicBezTo>
                  <a:pt x="280679" y="264971"/>
                  <a:pt x="264971" y="280679"/>
                  <a:pt x="245594" y="280679"/>
                </a:cubicBezTo>
                <a:lnTo>
                  <a:pt x="35085" y="280679"/>
                </a:lnTo>
                <a:cubicBezTo>
                  <a:pt x="15708" y="280679"/>
                  <a:pt x="0" y="264971"/>
                  <a:pt x="0" y="245594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4" name="Text 42"/>
          <p:cNvSpPr/>
          <p:nvPr/>
        </p:nvSpPr>
        <p:spPr>
          <a:xfrm>
            <a:off x="469260" y="4565422"/>
            <a:ext cx="342078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85894" y="4547879"/>
            <a:ext cx="4990826" cy="315764"/>
          </a:xfrm>
          <a:custGeom>
            <a:avLst/>
            <a:gdLst/>
            <a:ahLst/>
            <a:cxnLst/>
            <a:rect l="l" t="t" r="r" b="b"/>
            <a:pathLst>
              <a:path w="4990826" h="315764">
                <a:moveTo>
                  <a:pt x="35085" y="0"/>
                </a:moveTo>
                <a:lnTo>
                  <a:pt x="4955741" y="0"/>
                </a:lnTo>
                <a:cubicBezTo>
                  <a:pt x="4975118" y="0"/>
                  <a:pt x="4990826" y="15708"/>
                  <a:pt x="4990826" y="35085"/>
                </a:cubicBezTo>
                <a:lnTo>
                  <a:pt x="4990826" y="280679"/>
                </a:lnTo>
                <a:cubicBezTo>
                  <a:pt x="4990826" y="300056"/>
                  <a:pt x="4975118" y="315764"/>
                  <a:pt x="4955741" y="315764"/>
                </a:cubicBezTo>
                <a:lnTo>
                  <a:pt x="35085" y="315764"/>
                </a:lnTo>
                <a:cubicBezTo>
                  <a:pt x="15721" y="315764"/>
                  <a:pt x="0" y="300043"/>
                  <a:pt x="0" y="280679"/>
                </a:cubicBezTo>
                <a:lnTo>
                  <a:pt x="0" y="35085"/>
                </a:lnTo>
                <a:cubicBezTo>
                  <a:pt x="0" y="15708"/>
                  <a:pt x="15708" y="0"/>
                  <a:pt x="350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6" name="Text 44"/>
          <p:cNvSpPr/>
          <p:nvPr/>
        </p:nvSpPr>
        <p:spPr>
          <a:xfrm>
            <a:off x="885894" y="4547879"/>
            <a:ext cx="5052224" cy="315764"/>
          </a:xfrm>
          <a:prstGeom prst="rect">
            <a:avLst/>
          </a:prstGeom>
          <a:noFill/>
          <a:ln/>
        </p:spPr>
        <p:txBody>
          <a:bodyPr wrap="square" lIns="70170" tIns="70170" rIns="70170" bIns="7017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Yeniden Kullanım Tespiti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99960" y="4951355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35085" y="0"/>
                </a:moveTo>
                <a:lnTo>
                  <a:pt x="245594" y="0"/>
                </a:lnTo>
                <a:cubicBezTo>
                  <a:pt x="264971" y="0"/>
                  <a:pt x="280679" y="15708"/>
                  <a:pt x="280679" y="35085"/>
                </a:cubicBezTo>
                <a:lnTo>
                  <a:pt x="280679" y="245594"/>
                </a:lnTo>
                <a:cubicBezTo>
                  <a:pt x="280679" y="264971"/>
                  <a:pt x="264971" y="280679"/>
                  <a:pt x="245594" y="280679"/>
                </a:cubicBezTo>
                <a:lnTo>
                  <a:pt x="35085" y="280679"/>
                </a:lnTo>
                <a:cubicBezTo>
                  <a:pt x="15708" y="280679"/>
                  <a:pt x="0" y="264971"/>
                  <a:pt x="0" y="245594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48" name="Text 46"/>
          <p:cNvSpPr/>
          <p:nvPr/>
        </p:nvSpPr>
        <p:spPr>
          <a:xfrm>
            <a:off x="469260" y="4951355"/>
            <a:ext cx="342078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85894" y="4933813"/>
            <a:ext cx="4990826" cy="315764"/>
          </a:xfrm>
          <a:custGeom>
            <a:avLst/>
            <a:gdLst/>
            <a:ahLst/>
            <a:cxnLst/>
            <a:rect l="l" t="t" r="r" b="b"/>
            <a:pathLst>
              <a:path w="4990826" h="315764">
                <a:moveTo>
                  <a:pt x="35085" y="0"/>
                </a:moveTo>
                <a:lnTo>
                  <a:pt x="4955741" y="0"/>
                </a:lnTo>
                <a:cubicBezTo>
                  <a:pt x="4975118" y="0"/>
                  <a:pt x="4990826" y="15708"/>
                  <a:pt x="4990826" y="35085"/>
                </a:cubicBezTo>
                <a:lnTo>
                  <a:pt x="4990826" y="280679"/>
                </a:lnTo>
                <a:cubicBezTo>
                  <a:pt x="4990826" y="300056"/>
                  <a:pt x="4975118" y="315764"/>
                  <a:pt x="4955741" y="315764"/>
                </a:cubicBezTo>
                <a:lnTo>
                  <a:pt x="35085" y="315764"/>
                </a:lnTo>
                <a:cubicBezTo>
                  <a:pt x="15721" y="315764"/>
                  <a:pt x="0" y="300043"/>
                  <a:pt x="0" y="280679"/>
                </a:cubicBezTo>
                <a:lnTo>
                  <a:pt x="0" y="35085"/>
                </a:lnTo>
                <a:cubicBezTo>
                  <a:pt x="0" y="15708"/>
                  <a:pt x="15708" y="0"/>
                  <a:pt x="350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0" name="Text 48"/>
          <p:cNvSpPr/>
          <p:nvPr/>
        </p:nvSpPr>
        <p:spPr>
          <a:xfrm>
            <a:off x="885894" y="4933813"/>
            <a:ext cx="5052224" cy="315764"/>
          </a:xfrm>
          <a:prstGeom prst="rect">
            <a:avLst/>
          </a:prstGeom>
          <a:noFill/>
          <a:ln/>
        </p:spPr>
        <p:txBody>
          <a:bodyPr wrap="square" lIns="70170" tIns="70170" rIns="70170" bIns="7017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SMBv1 Durum Kontrolü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499960" y="5337289"/>
            <a:ext cx="280679" cy="280679"/>
          </a:xfrm>
          <a:custGeom>
            <a:avLst/>
            <a:gdLst/>
            <a:ahLst/>
            <a:cxnLst/>
            <a:rect l="l" t="t" r="r" b="b"/>
            <a:pathLst>
              <a:path w="280679" h="280679">
                <a:moveTo>
                  <a:pt x="35085" y="0"/>
                </a:moveTo>
                <a:lnTo>
                  <a:pt x="245594" y="0"/>
                </a:lnTo>
                <a:cubicBezTo>
                  <a:pt x="264971" y="0"/>
                  <a:pt x="280679" y="15708"/>
                  <a:pt x="280679" y="35085"/>
                </a:cubicBezTo>
                <a:lnTo>
                  <a:pt x="280679" y="245594"/>
                </a:lnTo>
                <a:cubicBezTo>
                  <a:pt x="280679" y="264971"/>
                  <a:pt x="264971" y="280679"/>
                  <a:pt x="245594" y="280679"/>
                </a:cubicBezTo>
                <a:lnTo>
                  <a:pt x="35085" y="280679"/>
                </a:lnTo>
                <a:cubicBezTo>
                  <a:pt x="15708" y="280679"/>
                  <a:pt x="0" y="264971"/>
                  <a:pt x="0" y="245594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52" name="Text 50"/>
          <p:cNvSpPr/>
          <p:nvPr/>
        </p:nvSpPr>
        <p:spPr>
          <a:xfrm>
            <a:off x="469260" y="5337289"/>
            <a:ext cx="342078" cy="280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85894" y="5319747"/>
            <a:ext cx="4990826" cy="315764"/>
          </a:xfrm>
          <a:custGeom>
            <a:avLst/>
            <a:gdLst/>
            <a:ahLst/>
            <a:cxnLst/>
            <a:rect l="l" t="t" r="r" b="b"/>
            <a:pathLst>
              <a:path w="4990826" h="315764">
                <a:moveTo>
                  <a:pt x="35085" y="0"/>
                </a:moveTo>
                <a:lnTo>
                  <a:pt x="4955741" y="0"/>
                </a:lnTo>
                <a:cubicBezTo>
                  <a:pt x="4975118" y="0"/>
                  <a:pt x="4990826" y="15708"/>
                  <a:pt x="4990826" y="35085"/>
                </a:cubicBezTo>
                <a:lnTo>
                  <a:pt x="4990826" y="280679"/>
                </a:lnTo>
                <a:cubicBezTo>
                  <a:pt x="4990826" y="300056"/>
                  <a:pt x="4975118" y="315764"/>
                  <a:pt x="4955741" y="315764"/>
                </a:cubicBezTo>
                <a:lnTo>
                  <a:pt x="35085" y="315764"/>
                </a:lnTo>
                <a:cubicBezTo>
                  <a:pt x="15721" y="315764"/>
                  <a:pt x="0" y="300043"/>
                  <a:pt x="0" y="280679"/>
                </a:cubicBezTo>
                <a:lnTo>
                  <a:pt x="0" y="35085"/>
                </a:lnTo>
                <a:cubicBezTo>
                  <a:pt x="0" y="15708"/>
                  <a:pt x="15708" y="0"/>
                  <a:pt x="35085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4" name="Text 52"/>
          <p:cNvSpPr/>
          <p:nvPr/>
        </p:nvSpPr>
        <p:spPr>
          <a:xfrm>
            <a:off x="885894" y="5319747"/>
            <a:ext cx="5052224" cy="315764"/>
          </a:xfrm>
          <a:prstGeom prst="rect">
            <a:avLst/>
          </a:prstGeom>
          <a:noFill/>
          <a:ln/>
        </p:spPr>
        <p:txBody>
          <a:bodyPr wrap="square" lIns="70170" tIns="70170" rIns="70170" bIns="7017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Rapor Üretimi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167129" y="2890118"/>
            <a:ext cx="5674981" cy="1929669"/>
          </a:xfrm>
          <a:custGeom>
            <a:avLst/>
            <a:gdLst/>
            <a:ahLst/>
            <a:cxnLst/>
            <a:rect l="l" t="t" r="r" b="b"/>
            <a:pathLst>
              <a:path w="5674981" h="1929669">
                <a:moveTo>
                  <a:pt x="70163" y="0"/>
                </a:moveTo>
                <a:lnTo>
                  <a:pt x="5604819" y="0"/>
                </a:lnTo>
                <a:cubicBezTo>
                  <a:pt x="5643568" y="0"/>
                  <a:pt x="5674981" y="31413"/>
                  <a:pt x="5674981" y="70163"/>
                </a:cubicBezTo>
                <a:lnTo>
                  <a:pt x="5674981" y="1859506"/>
                </a:lnTo>
                <a:cubicBezTo>
                  <a:pt x="5674981" y="1898256"/>
                  <a:pt x="5643568" y="1929669"/>
                  <a:pt x="5604819" y="1929669"/>
                </a:cubicBezTo>
                <a:lnTo>
                  <a:pt x="70163" y="1929669"/>
                </a:lnTo>
                <a:cubicBezTo>
                  <a:pt x="31413" y="1929669"/>
                  <a:pt x="0" y="1898256"/>
                  <a:pt x="0" y="1859506"/>
                </a:cubicBezTo>
                <a:lnTo>
                  <a:pt x="0" y="70163"/>
                </a:lnTo>
                <a:cubicBezTo>
                  <a:pt x="0" y="31413"/>
                  <a:pt x="31413" y="0"/>
                  <a:pt x="70163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56" name="Text 54"/>
          <p:cNvSpPr/>
          <p:nvPr/>
        </p:nvSpPr>
        <p:spPr>
          <a:xfrm>
            <a:off x="6307469" y="3030458"/>
            <a:ext cx="5473243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Tarama Modları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16240" y="3346222"/>
            <a:ext cx="5385531" cy="631528"/>
          </a:xfrm>
          <a:custGeom>
            <a:avLst/>
            <a:gdLst/>
            <a:ahLst/>
            <a:cxnLst/>
            <a:rect l="l" t="t" r="r" b="b"/>
            <a:pathLst>
              <a:path w="5385531" h="631528">
                <a:moveTo>
                  <a:pt x="17542" y="0"/>
                </a:moveTo>
                <a:lnTo>
                  <a:pt x="5350443" y="0"/>
                </a:lnTo>
                <a:cubicBezTo>
                  <a:pt x="5369822" y="0"/>
                  <a:pt x="5385531" y="15709"/>
                  <a:pt x="5385531" y="35088"/>
                </a:cubicBezTo>
                <a:lnTo>
                  <a:pt x="5385531" y="596440"/>
                </a:lnTo>
                <a:cubicBezTo>
                  <a:pt x="5385531" y="615819"/>
                  <a:pt x="5369822" y="631528"/>
                  <a:pt x="5350443" y="631528"/>
                </a:cubicBezTo>
                <a:lnTo>
                  <a:pt x="17542" y="631528"/>
                </a:lnTo>
                <a:cubicBezTo>
                  <a:pt x="7854" y="631528"/>
                  <a:pt x="0" y="623674"/>
                  <a:pt x="0" y="613986"/>
                </a:cubicBezTo>
                <a:lnTo>
                  <a:pt x="0" y="17542"/>
                </a:lnTo>
                <a:cubicBezTo>
                  <a:pt x="0" y="7861"/>
                  <a:pt x="7861" y="0"/>
                  <a:pt x="1754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8" name="Shape 56"/>
          <p:cNvSpPr/>
          <p:nvPr/>
        </p:nvSpPr>
        <p:spPr>
          <a:xfrm>
            <a:off x="6316240" y="3346222"/>
            <a:ext cx="17542" cy="631528"/>
          </a:xfrm>
          <a:custGeom>
            <a:avLst/>
            <a:gdLst/>
            <a:ahLst/>
            <a:cxnLst/>
            <a:rect l="l" t="t" r="r" b="b"/>
            <a:pathLst>
              <a:path w="17542" h="631528">
                <a:moveTo>
                  <a:pt x="17542" y="0"/>
                </a:moveTo>
                <a:lnTo>
                  <a:pt x="17542" y="0"/>
                </a:lnTo>
                <a:lnTo>
                  <a:pt x="17542" y="631528"/>
                </a:lnTo>
                <a:lnTo>
                  <a:pt x="17542" y="631528"/>
                </a:lnTo>
                <a:cubicBezTo>
                  <a:pt x="7854" y="631528"/>
                  <a:pt x="0" y="623674"/>
                  <a:pt x="0" y="613986"/>
                </a:cubicBezTo>
                <a:lnTo>
                  <a:pt x="0" y="17542"/>
                </a:lnTo>
                <a:cubicBezTo>
                  <a:pt x="0" y="7861"/>
                  <a:pt x="7861" y="0"/>
                  <a:pt x="17542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9" name="Text 57"/>
          <p:cNvSpPr/>
          <p:nvPr/>
        </p:nvSpPr>
        <p:spPr>
          <a:xfrm>
            <a:off x="6430266" y="3451476"/>
            <a:ext cx="5236420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Targeted Mode (Default)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430266" y="3697071"/>
            <a:ext cx="522764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Belirli hesap kalıplarını hedefler: *admin*, *svc*, krbtgt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16240" y="4047919"/>
            <a:ext cx="5385531" cy="631528"/>
          </a:xfrm>
          <a:custGeom>
            <a:avLst/>
            <a:gdLst/>
            <a:ahLst/>
            <a:cxnLst/>
            <a:rect l="l" t="t" r="r" b="b"/>
            <a:pathLst>
              <a:path w="5385531" h="631528">
                <a:moveTo>
                  <a:pt x="17542" y="0"/>
                </a:moveTo>
                <a:lnTo>
                  <a:pt x="5350443" y="0"/>
                </a:lnTo>
                <a:cubicBezTo>
                  <a:pt x="5369822" y="0"/>
                  <a:pt x="5385531" y="15709"/>
                  <a:pt x="5385531" y="35088"/>
                </a:cubicBezTo>
                <a:lnTo>
                  <a:pt x="5385531" y="596440"/>
                </a:lnTo>
                <a:cubicBezTo>
                  <a:pt x="5385531" y="615819"/>
                  <a:pt x="5369822" y="631528"/>
                  <a:pt x="5350443" y="631528"/>
                </a:cubicBezTo>
                <a:lnTo>
                  <a:pt x="17542" y="631528"/>
                </a:lnTo>
                <a:cubicBezTo>
                  <a:pt x="7854" y="631528"/>
                  <a:pt x="0" y="623674"/>
                  <a:pt x="0" y="613986"/>
                </a:cubicBezTo>
                <a:lnTo>
                  <a:pt x="0" y="17542"/>
                </a:lnTo>
                <a:cubicBezTo>
                  <a:pt x="0" y="7861"/>
                  <a:pt x="7861" y="0"/>
                  <a:pt x="1754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2" name="Shape 60"/>
          <p:cNvSpPr/>
          <p:nvPr/>
        </p:nvSpPr>
        <p:spPr>
          <a:xfrm>
            <a:off x="6316240" y="4047919"/>
            <a:ext cx="17542" cy="631528"/>
          </a:xfrm>
          <a:custGeom>
            <a:avLst/>
            <a:gdLst/>
            <a:ahLst/>
            <a:cxnLst/>
            <a:rect l="l" t="t" r="r" b="b"/>
            <a:pathLst>
              <a:path w="17542" h="631528">
                <a:moveTo>
                  <a:pt x="17542" y="0"/>
                </a:moveTo>
                <a:lnTo>
                  <a:pt x="17542" y="0"/>
                </a:lnTo>
                <a:lnTo>
                  <a:pt x="17542" y="631528"/>
                </a:lnTo>
                <a:lnTo>
                  <a:pt x="17542" y="631528"/>
                </a:lnTo>
                <a:cubicBezTo>
                  <a:pt x="7854" y="631528"/>
                  <a:pt x="0" y="623674"/>
                  <a:pt x="0" y="613986"/>
                </a:cubicBezTo>
                <a:lnTo>
                  <a:pt x="0" y="17542"/>
                </a:lnTo>
                <a:cubicBezTo>
                  <a:pt x="0" y="7861"/>
                  <a:pt x="7861" y="0"/>
                  <a:pt x="17542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63" name="Text 61"/>
          <p:cNvSpPr/>
          <p:nvPr/>
        </p:nvSpPr>
        <p:spPr>
          <a:xfrm>
            <a:off x="6430266" y="4153174"/>
            <a:ext cx="5236420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Mode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430266" y="4398768"/>
            <a:ext cx="522764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domain hesaplarını kapsamlı şekilde tarar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167129" y="4960127"/>
            <a:ext cx="5674981" cy="1543735"/>
          </a:xfrm>
          <a:custGeom>
            <a:avLst/>
            <a:gdLst/>
            <a:ahLst/>
            <a:cxnLst/>
            <a:rect l="l" t="t" r="r" b="b"/>
            <a:pathLst>
              <a:path w="5674981" h="1543735">
                <a:moveTo>
                  <a:pt x="70163" y="0"/>
                </a:moveTo>
                <a:lnTo>
                  <a:pt x="5604819" y="0"/>
                </a:lnTo>
                <a:cubicBezTo>
                  <a:pt x="5643568" y="0"/>
                  <a:pt x="5674981" y="31413"/>
                  <a:pt x="5674981" y="70163"/>
                </a:cubicBezTo>
                <a:lnTo>
                  <a:pt x="5674981" y="1473572"/>
                </a:lnTo>
                <a:cubicBezTo>
                  <a:pt x="5674981" y="1512322"/>
                  <a:pt x="5643568" y="1543735"/>
                  <a:pt x="5604819" y="1543735"/>
                </a:cubicBezTo>
                <a:lnTo>
                  <a:pt x="70163" y="1543735"/>
                </a:lnTo>
                <a:cubicBezTo>
                  <a:pt x="31413" y="1543735"/>
                  <a:pt x="0" y="1512322"/>
                  <a:pt x="0" y="1473572"/>
                </a:cubicBezTo>
                <a:lnTo>
                  <a:pt x="0" y="70163"/>
                </a:lnTo>
                <a:cubicBezTo>
                  <a:pt x="0" y="31413"/>
                  <a:pt x="31413" y="0"/>
                  <a:pt x="70163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66" name="Text 64"/>
          <p:cNvSpPr/>
          <p:nvPr/>
        </p:nvSpPr>
        <p:spPr>
          <a:xfrm>
            <a:off x="6307469" y="5100466"/>
            <a:ext cx="5473243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Komut Örnekleri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307469" y="5416230"/>
            <a:ext cx="5394302" cy="947292"/>
          </a:xfrm>
          <a:custGeom>
            <a:avLst/>
            <a:gdLst/>
            <a:ahLst/>
            <a:cxnLst/>
            <a:rect l="l" t="t" r="r" b="b"/>
            <a:pathLst>
              <a:path w="5394302" h="947292">
                <a:moveTo>
                  <a:pt x="35088" y="0"/>
                </a:moveTo>
                <a:lnTo>
                  <a:pt x="5359214" y="0"/>
                </a:lnTo>
                <a:cubicBezTo>
                  <a:pt x="5378593" y="0"/>
                  <a:pt x="5394302" y="15709"/>
                  <a:pt x="5394302" y="35088"/>
                </a:cubicBezTo>
                <a:lnTo>
                  <a:pt x="5394302" y="912204"/>
                </a:lnTo>
                <a:cubicBezTo>
                  <a:pt x="5394302" y="931583"/>
                  <a:pt x="5378593" y="947292"/>
                  <a:pt x="5359214" y="947292"/>
                </a:cubicBezTo>
                <a:lnTo>
                  <a:pt x="35088" y="947292"/>
                </a:lnTo>
                <a:cubicBezTo>
                  <a:pt x="15709" y="947292"/>
                  <a:pt x="0" y="931583"/>
                  <a:pt x="0" y="912204"/>
                </a:cubicBezTo>
                <a:lnTo>
                  <a:pt x="0" y="35088"/>
                </a:lnTo>
                <a:cubicBezTo>
                  <a:pt x="0" y="15722"/>
                  <a:pt x="15722" y="0"/>
                  <a:pt x="3508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8" name="Text 66"/>
          <p:cNvSpPr/>
          <p:nvPr/>
        </p:nvSpPr>
        <p:spPr>
          <a:xfrm>
            <a:off x="6412723" y="5521485"/>
            <a:ext cx="5245191" cy="3508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Tümünü tara: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4F6E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.\Get-ADPasswordReuseReport.ps1 </a:t>
            </a:r>
            <a:pPr>
              <a:lnSpc>
                <a:spcPct val="120000"/>
              </a:lnSpc>
            </a:pPr>
            <a:r>
              <a:rPr lang="en-US" sz="967" dirty="0">
                <a:solidFill>
                  <a:srgbClr val="D94A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-Mode All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6412723" y="5907419"/>
            <a:ext cx="5245191" cy="3508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Hedefli tarama: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4F6E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.\Get-ADPasswordReuseReport.ps1 </a:t>
            </a:r>
            <a:pPr>
              <a:lnSpc>
                <a:spcPct val="120000"/>
              </a:lnSpc>
            </a:pPr>
            <a:r>
              <a:rPr lang="en-US" sz="967" dirty="0">
                <a:solidFill>
                  <a:srgbClr val="D94A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-Mode Targeted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REPORTING OUTPUT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Denetim Bulguları ve Raporlama Çıktısı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295400"/>
            <a:ext cx="5619750" cy="2362200"/>
          </a:xfrm>
          <a:custGeom>
            <a:avLst/>
            <a:gdLst/>
            <a:ahLst/>
            <a:cxnLst/>
            <a:rect l="l" t="t" r="r" b="b"/>
            <a:pathLst>
              <a:path w="5619750" h="2362200">
                <a:moveTo>
                  <a:pt x="38100" y="0"/>
                </a:moveTo>
                <a:lnTo>
                  <a:pt x="5543545" y="0"/>
                </a:lnTo>
                <a:cubicBezTo>
                  <a:pt x="5585604" y="0"/>
                  <a:pt x="5619750" y="34146"/>
                  <a:pt x="5619750" y="76205"/>
                </a:cubicBezTo>
                <a:lnTo>
                  <a:pt x="5619750" y="2285995"/>
                </a:lnTo>
                <a:cubicBezTo>
                  <a:pt x="5619750" y="2328082"/>
                  <a:pt x="5585632" y="2362200"/>
                  <a:pt x="5543545" y="2362200"/>
                </a:cubicBezTo>
                <a:lnTo>
                  <a:pt x="38100" y="2362200"/>
                </a:lnTo>
                <a:cubicBezTo>
                  <a:pt x="17072" y="2362200"/>
                  <a:pt x="0" y="2345128"/>
                  <a:pt x="0" y="2324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5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400050" y="1295400"/>
            <a:ext cx="38100" cy="2362200"/>
          </a:xfrm>
          <a:custGeom>
            <a:avLst/>
            <a:gdLst/>
            <a:ahLst/>
            <a:cxnLst/>
            <a:rect l="l" t="t" r="r" b="b"/>
            <a:pathLst>
              <a:path w="38100" h="2362200">
                <a:moveTo>
                  <a:pt x="38100" y="0"/>
                </a:moveTo>
                <a:lnTo>
                  <a:pt x="38100" y="0"/>
                </a:lnTo>
                <a:lnTo>
                  <a:pt x="38100" y="2362200"/>
                </a:lnTo>
                <a:lnTo>
                  <a:pt x="38100" y="2362200"/>
                </a:lnTo>
                <a:cubicBezTo>
                  <a:pt x="17072" y="2362200"/>
                  <a:pt x="0" y="2345128"/>
                  <a:pt x="0" y="2324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595313" y="14859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10678" y="23812"/>
                  <a:pt x="0" y="34491"/>
                  <a:pt x="0" y="47625"/>
                </a:cubicBezTo>
                <a:lnTo>
                  <a:pt x="0" y="142875"/>
                </a:lnTo>
                <a:cubicBezTo>
                  <a:pt x="0" y="156009"/>
                  <a:pt x="10678" y="166688"/>
                  <a:pt x="23812" y="166688"/>
                </a:cubicBezTo>
                <a:lnTo>
                  <a:pt x="166688" y="166688"/>
                </a:lnTo>
                <a:cubicBezTo>
                  <a:pt x="179822" y="166688"/>
                  <a:pt x="190500" y="156009"/>
                  <a:pt x="190500" y="142875"/>
                </a:cubicBezTo>
                <a:lnTo>
                  <a:pt x="190500" y="47625"/>
                </a:lnTo>
                <a:cubicBezTo>
                  <a:pt x="190500" y="34491"/>
                  <a:pt x="179822" y="23812"/>
                  <a:pt x="166688" y="23812"/>
                </a:cubicBezTo>
                <a:lnTo>
                  <a:pt x="23812" y="23812"/>
                </a:lnTo>
                <a:close/>
                <a:moveTo>
                  <a:pt x="59531" y="119063"/>
                </a:moveTo>
                <a:cubicBezTo>
                  <a:pt x="59531" y="125634"/>
                  <a:pt x="54196" y="130969"/>
                  <a:pt x="47625" y="130969"/>
                </a:cubicBezTo>
                <a:cubicBezTo>
                  <a:pt x="41054" y="130969"/>
                  <a:pt x="35719" y="125634"/>
                  <a:pt x="35719" y="119063"/>
                </a:cubicBezTo>
                <a:cubicBezTo>
                  <a:pt x="35719" y="112491"/>
                  <a:pt x="41054" y="107156"/>
                  <a:pt x="47625" y="107156"/>
                </a:cubicBezTo>
                <a:cubicBezTo>
                  <a:pt x="54196" y="107156"/>
                  <a:pt x="59531" y="112491"/>
                  <a:pt x="59531" y="119063"/>
                </a:cubicBezTo>
                <a:close/>
                <a:moveTo>
                  <a:pt x="47625" y="83344"/>
                </a:moveTo>
                <a:cubicBezTo>
                  <a:pt x="41054" y="83344"/>
                  <a:pt x="35719" y="78009"/>
                  <a:pt x="35719" y="71438"/>
                </a:cubicBezTo>
                <a:cubicBezTo>
                  <a:pt x="35719" y="64866"/>
                  <a:pt x="41054" y="59531"/>
                  <a:pt x="47625" y="59531"/>
                </a:cubicBezTo>
                <a:cubicBezTo>
                  <a:pt x="54196" y="59531"/>
                  <a:pt x="59531" y="64866"/>
                  <a:pt x="59531" y="71438"/>
                </a:cubicBezTo>
                <a:cubicBezTo>
                  <a:pt x="59531" y="78009"/>
                  <a:pt x="54196" y="83344"/>
                  <a:pt x="47625" y="83344"/>
                </a:cubicBezTo>
                <a:close/>
                <a:moveTo>
                  <a:pt x="92273" y="62508"/>
                </a:moveTo>
                <a:lnTo>
                  <a:pt x="145852" y="62508"/>
                </a:lnTo>
                <a:cubicBezTo>
                  <a:pt x="150800" y="62508"/>
                  <a:pt x="154781" y="66489"/>
                  <a:pt x="154781" y="71438"/>
                </a:cubicBezTo>
                <a:cubicBezTo>
                  <a:pt x="154781" y="76386"/>
                  <a:pt x="150800" y="80367"/>
                  <a:pt x="145852" y="80367"/>
                </a:cubicBezTo>
                <a:lnTo>
                  <a:pt x="92273" y="80367"/>
                </a:lnTo>
                <a:cubicBezTo>
                  <a:pt x="87325" y="80367"/>
                  <a:pt x="83344" y="76386"/>
                  <a:pt x="83344" y="71438"/>
                </a:cubicBezTo>
                <a:cubicBezTo>
                  <a:pt x="83344" y="66489"/>
                  <a:pt x="87325" y="62508"/>
                  <a:pt x="92273" y="62508"/>
                </a:cubicBezTo>
                <a:close/>
                <a:moveTo>
                  <a:pt x="92273" y="110133"/>
                </a:moveTo>
                <a:lnTo>
                  <a:pt x="145852" y="110133"/>
                </a:lnTo>
                <a:cubicBezTo>
                  <a:pt x="150800" y="110133"/>
                  <a:pt x="154781" y="114114"/>
                  <a:pt x="154781" y="119063"/>
                </a:cubicBezTo>
                <a:cubicBezTo>
                  <a:pt x="154781" y="124011"/>
                  <a:pt x="150800" y="127992"/>
                  <a:pt x="145852" y="127992"/>
                </a:cubicBezTo>
                <a:lnTo>
                  <a:pt x="92273" y="127992"/>
                </a:lnTo>
                <a:cubicBezTo>
                  <a:pt x="87325" y="127992"/>
                  <a:pt x="83344" y="124011"/>
                  <a:pt x="83344" y="119063"/>
                </a:cubicBezTo>
                <a:cubicBezTo>
                  <a:pt x="83344" y="114114"/>
                  <a:pt x="87325" y="110133"/>
                  <a:pt x="92273" y="110133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8" name="Text 6"/>
          <p:cNvSpPr/>
          <p:nvPr/>
        </p:nvSpPr>
        <p:spPr>
          <a:xfrm>
            <a:off x="809625" y="1447800"/>
            <a:ext cx="5153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Rapor İçeriği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84597" y="18669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0" name="Text 8"/>
          <p:cNvSpPr/>
          <p:nvPr/>
        </p:nvSpPr>
        <p:spPr>
          <a:xfrm>
            <a:off x="789087" y="1828800"/>
            <a:ext cx="51530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Şifresi asla dolmayan hesaplar: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PasswordNeverExpires attribute'ı true olan hesapların listesi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8884" y="24003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2" name="Text 10"/>
          <p:cNvSpPr/>
          <p:nvPr/>
        </p:nvSpPr>
        <p:spPr>
          <a:xfrm>
            <a:off x="814388" y="2362200"/>
            <a:ext cx="472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Eski hesaplar: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Son 90 günde oturum açmamış ancak aktif olan hesaplar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8884" y="27051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4" name="Text 12"/>
          <p:cNvSpPr/>
          <p:nvPr/>
        </p:nvSpPr>
        <p:spPr>
          <a:xfrm>
            <a:off x="814388" y="2667000"/>
            <a:ext cx="4114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Paylaşımlı parolalar: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Aynı NTLM hash'e sahip kullanıcı grupları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8884" y="30099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6" name="Text 14"/>
          <p:cNvSpPr/>
          <p:nvPr/>
        </p:nvSpPr>
        <p:spPr>
          <a:xfrm>
            <a:off x="814388" y="2971800"/>
            <a:ext cx="4010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SMBv1 durumu: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SMBv1 protokolünün etkin olduğu sunucular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8884" y="33147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8" name="Text 16"/>
          <p:cNvSpPr/>
          <p:nvPr/>
        </p:nvSpPr>
        <p:spPr>
          <a:xfrm>
            <a:off x="814388" y="3276600"/>
            <a:ext cx="3590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politikası: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Parola politikasına uymayan hesaplar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91250" y="1295400"/>
            <a:ext cx="5619750" cy="2362200"/>
          </a:xfrm>
          <a:custGeom>
            <a:avLst/>
            <a:gdLst/>
            <a:ahLst/>
            <a:cxnLst/>
            <a:rect l="l" t="t" r="r" b="b"/>
            <a:pathLst>
              <a:path w="5619750" h="2362200">
                <a:moveTo>
                  <a:pt x="38100" y="0"/>
                </a:moveTo>
                <a:lnTo>
                  <a:pt x="5543545" y="0"/>
                </a:lnTo>
                <a:cubicBezTo>
                  <a:pt x="5585604" y="0"/>
                  <a:pt x="5619750" y="34146"/>
                  <a:pt x="5619750" y="76205"/>
                </a:cubicBezTo>
                <a:lnTo>
                  <a:pt x="5619750" y="2285995"/>
                </a:lnTo>
                <a:cubicBezTo>
                  <a:pt x="5619750" y="2328082"/>
                  <a:pt x="5585632" y="2362200"/>
                  <a:pt x="5543545" y="2362200"/>
                </a:cubicBezTo>
                <a:lnTo>
                  <a:pt x="38100" y="2362200"/>
                </a:lnTo>
                <a:cubicBezTo>
                  <a:pt x="17072" y="2362200"/>
                  <a:pt x="0" y="2345128"/>
                  <a:pt x="0" y="2324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5000"/>
                </a:srgbClr>
              </a:gs>
              <a:gs pos="100000">
                <a:srgbClr val="D94A38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20" name="Shape 18"/>
          <p:cNvSpPr/>
          <p:nvPr/>
        </p:nvSpPr>
        <p:spPr>
          <a:xfrm>
            <a:off x="6191250" y="1295400"/>
            <a:ext cx="38100" cy="2362200"/>
          </a:xfrm>
          <a:custGeom>
            <a:avLst/>
            <a:gdLst/>
            <a:ahLst/>
            <a:cxnLst/>
            <a:rect l="l" t="t" r="r" b="b"/>
            <a:pathLst>
              <a:path w="38100" h="2362200">
                <a:moveTo>
                  <a:pt x="38100" y="0"/>
                </a:moveTo>
                <a:lnTo>
                  <a:pt x="38100" y="0"/>
                </a:lnTo>
                <a:lnTo>
                  <a:pt x="38100" y="2362200"/>
                </a:lnTo>
                <a:lnTo>
                  <a:pt x="38100" y="2362200"/>
                </a:lnTo>
                <a:cubicBezTo>
                  <a:pt x="17072" y="2362200"/>
                  <a:pt x="0" y="2345128"/>
                  <a:pt x="0" y="2324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1" name="Shape 19"/>
          <p:cNvSpPr/>
          <p:nvPr/>
        </p:nvSpPr>
        <p:spPr>
          <a:xfrm>
            <a:off x="6410325" y="148590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0" y="23812"/>
                </a:moveTo>
                <a:cubicBezTo>
                  <a:pt x="0" y="10678"/>
                  <a:pt x="10678" y="0"/>
                  <a:pt x="23812" y="0"/>
                </a:cubicBezTo>
                <a:lnTo>
                  <a:pt x="79437" y="0"/>
                </a:lnTo>
                <a:cubicBezTo>
                  <a:pt x="85762" y="0"/>
                  <a:pt x="91827" y="2493"/>
                  <a:pt x="96292" y="6958"/>
                </a:cubicBezTo>
                <a:lnTo>
                  <a:pt x="135917" y="46620"/>
                </a:lnTo>
                <a:cubicBezTo>
                  <a:pt x="140382" y="51085"/>
                  <a:pt x="142875" y="57150"/>
                  <a:pt x="142875" y="63475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23812"/>
                </a:lnTo>
                <a:close/>
                <a:moveTo>
                  <a:pt x="77391" y="21766"/>
                </a:moveTo>
                <a:lnTo>
                  <a:pt x="77391" y="56555"/>
                </a:lnTo>
                <a:cubicBezTo>
                  <a:pt x="77391" y="61503"/>
                  <a:pt x="81372" y="65484"/>
                  <a:pt x="86320" y="65484"/>
                </a:cubicBezTo>
                <a:lnTo>
                  <a:pt x="121109" y="65484"/>
                </a:lnTo>
                <a:lnTo>
                  <a:pt x="77391" y="21766"/>
                </a:lnTo>
                <a:close/>
                <a:moveTo>
                  <a:pt x="44648" y="95250"/>
                </a:moveTo>
                <a:cubicBezTo>
                  <a:pt x="39700" y="95250"/>
                  <a:pt x="35719" y="99231"/>
                  <a:pt x="35719" y="104180"/>
                </a:cubicBezTo>
                <a:cubicBezTo>
                  <a:pt x="35719" y="109128"/>
                  <a:pt x="39700" y="113109"/>
                  <a:pt x="44648" y="113109"/>
                </a:cubicBezTo>
                <a:lnTo>
                  <a:pt x="98227" y="113109"/>
                </a:lnTo>
                <a:cubicBezTo>
                  <a:pt x="103175" y="113109"/>
                  <a:pt x="107156" y="109128"/>
                  <a:pt x="107156" y="104180"/>
                </a:cubicBezTo>
                <a:cubicBezTo>
                  <a:pt x="107156" y="99231"/>
                  <a:pt x="103175" y="95250"/>
                  <a:pt x="98227" y="95250"/>
                </a:cubicBezTo>
                <a:lnTo>
                  <a:pt x="44648" y="95250"/>
                </a:lnTo>
                <a:close/>
                <a:moveTo>
                  <a:pt x="44648" y="130969"/>
                </a:moveTo>
                <a:cubicBezTo>
                  <a:pt x="39700" y="130969"/>
                  <a:pt x="35719" y="134950"/>
                  <a:pt x="35719" y="139898"/>
                </a:cubicBezTo>
                <a:cubicBezTo>
                  <a:pt x="35719" y="144847"/>
                  <a:pt x="39700" y="148828"/>
                  <a:pt x="44648" y="148828"/>
                </a:cubicBezTo>
                <a:lnTo>
                  <a:pt x="98227" y="148828"/>
                </a:lnTo>
                <a:cubicBezTo>
                  <a:pt x="103175" y="148828"/>
                  <a:pt x="107156" y="144847"/>
                  <a:pt x="107156" y="139898"/>
                </a:cubicBezTo>
                <a:cubicBezTo>
                  <a:pt x="107156" y="134950"/>
                  <a:pt x="103175" y="130969"/>
                  <a:pt x="98227" y="130969"/>
                </a:cubicBezTo>
                <a:lnTo>
                  <a:pt x="44648" y="130969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2" name="Text 20"/>
          <p:cNvSpPr/>
          <p:nvPr/>
        </p:nvSpPr>
        <p:spPr>
          <a:xfrm>
            <a:off x="6600825" y="1447800"/>
            <a:ext cx="5153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Rapor Formatı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362700" y="1828800"/>
            <a:ext cx="5372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bulgular, docs/Security-Report.txt dosyasına yapılandırılmış metin formatında kaydedilir. Rapor, manuel inceleme ve otomatik parsing için uygundur.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62700" y="2686050"/>
            <a:ext cx="5295900" cy="685800"/>
          </a:xfrm>
          <a:custGeom>
            <a:avLst/>
            <a:gdLst/>
            <a:ahLst/>
            <a:cxnLst/>
            <a:rect l="l" t="t" r="r" b="b"/>
            <a:pathLst>
              <a:path w="5295900" h="685800">
                <a:moveTo>
                  <a:pt x="38103" y="0"/>
                </a:moveTo>
                <a:lnTo>
                  <a:pt x="5257797" y="0"/>
                </a:lnTo>
                <a:cubicBezTo>
                  <a:pt x="5278841" y="0"/>
                  <a:pt x="5295900" y="17059"/>
                  <a:pt x="5295900" y="38103"/>
                </a:cubicBezTo>
                <a:lnTo>
                  <a:pt x="5295900" y="647697"/>
                </a:lnTo>
                <a:cubicBezTo>
                  <a:pt x="5295900" y="668741"/>
                  <a:pt x="5278841" y="685800"/>
                  <a:pt x="5257797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5" name="Text 23"/>
          <p:cNvSpPr/>
          <p:nvPr/>
        </p:nvSpPr>
        <p:spPr>
          <a:xfrm>
            <a:off x="6477000" y="2800350"/>
            <a:ext cx="5124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Örnek rapor çıktısı: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477000" y="2962275"/>
            <a:ext cx="1691134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[CRITICAL] SMBv1 Enabled: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110984" y="2962275"/>
            <a:ext cx="68565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D94A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DC01, FS01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77000" y="3114675"/>
            <a:ext cx="2131070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[MEDIUM] Password Never Expires: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550920" y="3114675"/>
            <a:ext cx="685651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D94A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 accounts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1000" y="3810000"/>
            <a:ext cx="3705225" cy="1409700"/>
          </a:xfrm>
          <a:custGeom>
            <a:avLst/>
            <a:gdLst/>
            <a:ahLst/>
            <a:cxnLst/>
            <a:rect l="l" t="t" r="r" b="b"/>
            <a:pathLst>
              <a:path w="3705225" h="1409700">
                <a:moveTo>
                  <a:pt x="76194" y="0"/>
                </a:moveTo>
                <a:lnTo>
                  <a:pt x="3629031" y="0"/>
                </a:lnTo>
                <a:cubicBezTo>
                  <a:pt x="3671083" y="0"/>
                  <a:pt x="3705225" y="34142"/>
                  <a:pt x="3705225" y="76194"/>
                </a:cubicBezTo>
                <a:lnTo>
                  <a:pt x="3705225" y="1333506"/>
                </a:lnTo>
                <a:cubicBezTo>
                  <a:pt x="3705225" y="1375587"/>
                  <a:pt x="3671112" y="1409700"/>
                  <a:pt x="3629031" y="1409700"/>
                </a:cubicBezTo>
                <a:lnTo>
                  <a:pt x="76194" y="1409700"/>
                </a:lnTo>
                <a:cubicBezTo>
                  <a:pt x="34142" y="1409700"/>
                  <a:pt x="0" y="1375558"/>
                  <a:pt x="0" y="1333506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1" name="Shape 29"/>
          <p:cNvSpPr/>
          <p:nvPr/>
        </p:nvSpPr>
        <p:spPr>
          <a:xfrm>
            <a:off x="546497" y="401002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75009" y="83046"/>
                </a:moveTo>
                <a:cubicBezTo>
                  <a:pt x="97187" y="83046"/>
                  <a:pt x="115193" y="65040"/>
                  <a:pt x="115193" y="42863"/>
                </a:cubicBezTo>
                <a:cubicBezTo>
                  <a:pt x="115193" y="20685"/>
                  <a:pt x="97187" y="2679"/>
                  <a:pt x="75009" y="2679"/>
                </a:cubicBezTo>
                <a:cubicBezTo>
                  <a:pt x="52831" y="2679"/>
                  <a:pt x="34826" y="20685"/>
                  <a:pt x="34826" y="42863"/>
                </a:cubicBezTo>
                <a:cubicBezTo>
                  <a:pt x="34826" y="65040"/>
                  <a:pt x="52831" y="83046"/>
                  <a:pt x="75009" y="83046"/>
                </a:cubicBezTo>
                <a:close/>
                <a:moveTo>
                  <a:pt x="65064" y="101798"/>
                </a:moveTo>
                <a:cubicBezTo>
                  <a:pt x="32080" y="101798"/>
                  <a:pt x="5358" y="128521"/>
                  <a:pt x="5358" y="161505"/>
                </a:cubicBezTo>
                <a:cubicBezTo>
                  <a:pt x="5358" y="166996"/>
                  <a:pt x="9811" y="171450"/>
                  <a:pt x="15303" y="171450"/>
                </a:cubicBezTo>
                <a:lnTo>
                  <a:pt x="99521" y="171450"/>
                </a:lnTo>
                <a:cubicBezTo>
                  <a:pt x="87399" y="157185"/>
                  <a:pt x="80367" y="138801"/>
                  <a:pt x="80367" y="119345"/>
                </a:cubicBezTo>
                <a:lnTo>
                  <a:pt x="80367" y="108931"/>
                </a:lnTo>
                <a:cubicBezTo>
                  <a:pt x="80367" y="106487"/>
                  <a:pt x="80702" y="104076"/>
                  <a:pt x="81338" y="101798"/>
                </a:cubicBezTo>
                <a:lnTo>
                  <a:pt x="65064" y="101798"/>
                </a:lnTo>
                <a:close/>
                <a:moveTo>
                  <a:pt x="149115" y="163581"/>
                </a:moveTo>
                <a:lnTo>
                  <a:pt x="144661" y="165690"/>
                </a:lnTo>
                <a:lnTo>
                  <a:pt x="144661" y="102703"/>
                </a:lnTo>
                <a:lnTo>
                  <a:pt x="176808" y="113418"/>
                </a:lnTo>
                <a:lnTo>
                  <a:pt x="176808" y="119982"/>
                </a:lnTo>
                <a:cubicBezTo>
                  <a:pt x="176808" y="138667"/>
                  <a:pt x="166025" y="155644"/>
                  <a:pt x="149115" y="163614"/>
                </a:cubicBezTo>
                <a:close/>
                <a:moveTo>
                  <a:pt x="141279" y="86897"/>
                </a:moveTo>
                <a:lnTo>
                  <a:pt x="103774" y="99387"/>
                </a:lnTo>
                <a:cubicBezTo>
                  <a:pt x="99387" y="100861"/>
                  <a:pt x="96441" y="104946"/>
                  <a:pt x="96441" y="109567"/>
                </a:cubicBezTo>
                <a:lnTo>
                  <a:pt x="96441" y="119982"/>
                </a:lnTo>
                <a:cubicBezTo>
                  <a:pt x="96441" y="144895"/>
                  <a:pt x="110840" y="167566"/>
                  <a:pt x="133343" y="178147"/>
                </a:cubicBezTo>
                <a:lnTo>
                  <a:pt x="139538" y="181061"/>
                </a:lnTo>
                <a:cubicBezTo>
                  <a:pt x="141145" y="181797"/>
                  <a:pt x="142886" y="182199"/>
                  <a:pt x="144627" y="182199"/>
                </a:cubicBezTo>
                <a:cubicBezTo>
                  <a:pt x="146369" y="182199"/>
                  <a:pt x="148144" y="181797"/>
                  <a:pt x="149717" y="181061"/>
                </a:cubicBezTo>
                <a:lnTo>
                  <a:pt x="155912" y="178147"/>
                </a:lnTo>
                <a:cubicBezTo>
                  <a:pt x="178482" y="167532"/>
                  <a:pt x="192881" y="144862"/>
                  <a:pt x="192881" y="119948"/>
                </a:cubicBezTo>
                <a:lnTo>
                  <a:pt x="192881" y="109534"/>
                </a:lnTo>
                <a:cubicBezTo>
                  <a:pt x="192881" y="104913"/>
                  <a:pt x="189934" y="100827"/>
                  <a:pt x="185548" y="99354"/>
                </a:cubicBezTo>
                <a:lnTo>
                  <a:pt x="148043" y="86864"/>
                </a:lnTo>
                <a:cubicBezTo>
                  <a:pt x="145833" y="86127"/>
                  <a:pt x="143455" y="86127"/>
                  <a:pt x="141279" y="86864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2" name="Text 30"/>
          <p:cNvSpPr/>
          <p:nvPr/>
        </p:nvSpPr>
        <p:spPr>
          <a:xfrm>
            <a:off x="823913" y="3962400"/>
            <a:ext cx="1524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Ayrıcalıklı Hesaplar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33400" y="4305300"/>
            <a:ext cx="3543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33400" y="468630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Admin (önceden: 25+)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33400" y="4914900"/>
            <a:ext cx="34575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adminCount=1 ile koruma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241750" y="3810000"/>
            <a:ext cx="3705225" cy="1409700"/>
          </a:xfrm>
          <a:custGeom>
            <a:avLst/>
            <a:gdLst/>
            <a:ahLst/>
            <a:cxnLst/>
            <a:rect l="l" t="t" r="r" b="b"/>
            <a:pathLst>
              <a:path w="3705225" h="1409700">
                <a:moveTo>
                  <a:pt x="76194" y="0"/>
                </a:moveTo>
                <a:lnTo>
                  <a:pt x="3629031" y="0"/>
                </a:lnTo>
                <a:cubicBezTo>
                  <a:pt x="3671083" y="0"/>
                  <a:pt x="3705225" y="34142"/>
                  <a:pt x="3705225" y="76194"/>
                </a:cubicBezTo>
                <a:lnTo>
                  <a:pt x="3705225" y="1333506"/>
                </a:lnTo>
                <a:cubicBezTo>
                  <a:pt x="3705225" y="1375587"/>
                  <a:pt x="3671112" y="1409700"/>
                  <a:pt x="3629031" y="1409700"/>
                </a:cubicBezTo>
                <a:lnTo>
                  <a:pt x="76194" y="1409700"/>
                </a:lnTo>
                <a:cubicBezTo>
                  <a:pt x="34142" y="1409700"/>
                  <a:pt x="0" y="1375558"/>
                  <a:pt x="0" y="1333506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7" name="Shape 35"/>
          <p:cNvSpPr/>
          <p:nvPr/>
        </p:nvSpPr>
        <p:spPr>
          <a:xfrm>
            <a:off x="4396532" y="401002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39270" y="70489"/>
                </a:moveTo>
                <a:cubicBezTo>
                  <a:pt x="143355" y="69384"/>
                  <a:pt x="147641" y="71326"/>
                  <a:pt x="149483" y="75110"/>
                </a:cubicBezTo>
                <a:lnTo>
                  <a:pt x="155711" y="87701"/>
                </a:lnTo>
                <a:cubicBezTo>
                  <a:pt x="159161" y="88170"/>
                  <a:pt x="162543" y="89107"/>
                  <a:pt x="165724" y="90413"/>
                </a:cubicBezTo>
                <a:lnTo>
                  <a:pt x="177444" y="82611"/>
                </a:lnTo>
                <a:cubicBezTo>
                  <a:pt x="180960" y="80267"/>
                  <a:pt x="185615" y="80736"/>
                  <a:pt x="188595" y="83716"/>
                </a:cubicBezTo>
                <a:lnTo>
                  <a:pt x="195024" y="90145"/>
                </a:lnTo>
                <a:cubicBezTo>
                  <a:pt x="198005" y="93125"/>
                  <a:pt x="198473" y="97814"/>
                  <a:pt x="196129" y="101296"/>
                </a:cubicBezTo>
                <a:lnTo>
                  <a:pt x="188327" y="112983"/>
                </a:lnTo>
                <a:cubicBezTo>
                  <a:pt x="188963" y="114557"/>
                  <a:pt x="189533" y="116198"/>
                  <a:pt x="190001" y="117905"/>
                </a:cubicBezTo>
                <a:cubicBezTo>
                  <a:pt x="190470" y="119613"/>
                  <a:pt x="190772" y="121287"/>
                  <a:pt x="191006" y="122995"/>
                </a:cubicBezTo>
                <a:lnTo>
                  <a:pt x="203630" y="129224"/>
                </a:lnTo>
                <a:cubicBezTo>
                  <a:pt x="207414" y="131099"/>
                  <a:pt x="209357" y="135385"/>
                  <a:pt x="208251" y="139437"/>
                </a:cubicBezTo>
                <a:lnTo>
                  <a:pt x="205907" y="148210"/>
                </a:lnTo>
                <a:cubicBezTo>
                  <a:pt x="204802" y="152262"/>
                  <a:pt x="201018" y="155008"/>
                  <a:pt x="196799" y="154740"/>
                </a:cubicBezTo>
                <a:lnTo>
                  <a:pt x="182735" y="153836"/>
                </a:lnTo>
                <a:cubicBezTo>
                  <a:pt x="180625" y="156549"/>
                  <a:pt x="178181" y="159060"/>
                  <a:pt x="175401" y="161203"/>
                </a:cubicBezTo>
                <a:lnTo>
                  <a:pt x="176306" y="175234"/>
                </a:lnTo>
                <a:cubicBezTo>
                  <a:pt x="176573" y="179453"/>
                  <a:pt x="173828" y="183271"/>
                  <a:pt x="169776" y="184342"/>
                </a:cubicBezTo>
                <a:lnTo>
                  <a:pt x="161002" y="186686"/>
                </a:lnTo>
                <a:cubicBezTo>
                  <a:pt x="156917" y="187791"/>
                  <a:pt x="152664" y="185849"/>
                  <a:pt x="150789" y="182065"/>
                </a:cubicBezTo>
                <a:lnTo>
                  <a:pt x="144560" y="169474"/>
                </a:lnTo>
                <a:cubicBezTo>
                  <a:pt x="141111" y="169005"/>
                  <a:pt x="137729" y="168068"/>
                  <a:pt x="134548" y="166762"/>
                </a:cubicBezTo>
                <a:lnTo>
                  <a:pt x="122828" y="174564"/>
                </a:lnTo>
                <a:cubicBezTo>
                  <a:pt x="119312" y="176908"/>
                  <a:pt x="114657" y="176439"/>
                  <a:pt x="111677" y="173459"/>
                </a:cubicBezTo>
                <a:lnTo>
                  <a:pt x="105248" y="167030"/>
                </a:lnTo>
                <a:cubicBezTo>
                  <a:pt x="102267" y="164050"/>
                  <a:pt x="101798" y="159395"/>
                  <a:pt x="104142" y="155879"/>
                </a:cubicBezTo>
                <a:lnTo>
                  <a:pt x="111945" y="144159"/>
                </a:lnTo>
                <a:cubicBezTo>
                  <a:pt x="111309" y="142585"/>
                  <a:pt x="110739" y="140944"/>
                  <a:pt x="110270" y="139236"/>
                </a:cubicBezTo>
                <a:cubicBezTo>
                  <a:pt x="109802" y="137528"/>
                  <a:pt x="109500" y="135821"/>
                  <a:pt x="109266" y="134146"/>
                </a:cubicBezTo>
                <a:lnTo>
                  <a:pt x="96642" y="127918"/>
                </a:lnTo>
                <a:cubicBezTo>
                  <a:pt x="92858" y="126043"/>
                  <a:pt x="90949" y="121756"/>
                  <a:pt x="92020" y="117704"/>
                </a:cubicBezTo>
                <a:lnTo>
                  <a:pt x="94364" y="108931"/>
                </a:lnTo>
                <a:cubicBezTo>
                  <a:pt x="95470" y="104879"/>
                  <a:pt x="99253" y="102133"/>
                  <a:pt x="103473" y="102401"/>
                </a:cubicBezTo>
                <a:lnTo>
                  <a:pt x="117504" y="103305"/>
                </a:lnTo>
                <a:cubicBezTo>
                  <a:pt x="119613" y="100593"/>
                  <a:pt x="122058" y="98081"/>
                  <a:pt x="124837" y="95938"/>
                </a:cubicBezTo>
                <a:lnTo>
                  <a:pt x="123933" y="81941"/>
                </a:lnTo>
                <a:cubicBezTo>
                  <a:pt x="123665" y="77722"/>
                  <a:pt x="126411" y="73904"/>
                  <a:pt x="130463" y="72833"/>
                </a:cubicBezTo>
                <a:lnTo>
                  <a:pt x="139236" y="70489"/>
                </a:lnTo>
                <a:close/>
                <a:moveTo>
                  <a:pt x="150153" y="113854"/>
                </a:moveTo>
                <a:cubicBezTo>
                  <a:pt x="142021" y="113863"/>
                  <a:pt x="135426" y="120472"/>
                  <a:pt x="135435" y="128604"/>
                </a:cubicBezTo>
                <a:cubicBezTo>
                  <a:pt x="135445" y="136736"/>
                  <a:pt x="142054" y="143331"/>
                  <a:pt x="150186" y="143321"/>
                </a:cubicBezTo>
                <a:cubicBezTo>
                  <a:pt x="158318" y="143312"/>
                  <a:pt x="164913" y="136703"/>
                  <a:pt x="164903" y="128571"/>
                </a:cubicBezTo>
                <a:cubicBezTo>
                  <a:pt x="164894" y="120439"/>
                  <a:pt x="158285" y="113844"/>
                  <a:pt x="150153" y="113854"/>
                </a:cubicBezTo>
                <a:close/>
                <a:moveTo>
                  <a:pt x="75311" y="-15236"/>
                </a:moveTo>
                <a:lnTo>
                  <a:pt x="84084" y="-12892"/>
                </a:lnTo>
                <a:cubicBezTo>
                  <a:pt x="88136" y="-11787"/>
                  <a:pt x="90882" y="-7970"/>
                  <a:pt x="90614" y="-3784"/>
                </a:cubicBezTo>
                <a:lnTo>
                  <a:pt x="89710" y="10213"/>
                </a:lnTo>
                <a:cubicBezTo>
                  <a:pt x="92489" y="12356"/>
                  <a:pt x="94934" y="14834"/>
                  <a:pt x="97043" y="17580"/>
                </a:cubicBezTo>
                <a:lnTo>
                  <a:pt x="111108" y="16676"/>
                </a:lnTo>
                <a:cubicBezTo>
                  <a:pt x="115293" y="16408"/>
                  <a:pt x="119111" y="19154"/>
                  <a:pt x="120216" y="23206"/>
                </a:cubicBezTo>
                <a:lnTo>
                  <a:pt x="122560" y="31979"/>
                </a:lnTo>
                <a:cubicBezTo>
                  <a:pt x="123632" y="36031"/>
                  <a:pt x="121723" y="40318"/>
                  <a:pt x="117939" y="42193"/>
                </a:cubicBezTo>
                <a:lnTo>
                  <a:pt x="105315" y="48421"/>
                </a:lnTo>
                <a:cubicBezTo>
                  <a:pt x="105080" y="50129"/>
                  <a:pt x="104745" y="51837"/>
                  <a:pt x="104310" y="53511"/>
                </a:cubicBezTo>
                <a:cubicBezTo>
                  <a:pt x="103875" y="55185"/>
                  <a:pt x="103272" y="56860"/>
                  <a:pt x="102636" y="58434"/>
                </a:cubicBezTo>
                <a:lnTo>
                  <a:pt x="110438" y="70154"/>
                </a:lnTo>
                <a:cubicBezTo>
                  <a:pt x="112782" y="73670"/>
                  <a:pt x="112313" y="78325"/>
                  <a:pt x="109333" y="81305"/>
                </a:cubicBezTo>
                <a:lnTo>
                  <a:pt x="102903" y="87734"/>
                </a:lnTo>
                <a:cubicBezTo>
                  <a:pt x="99923" y="90714"/>
                  <a:pt x="95269" y="91183"/>
                  <a:pt x="91753" y="88839"/>
                </a:cubicBezTo>
                <a:lnTo>
                  <a:pt x="80032" y="81037"/>
                </a:lnTo>
                <a:cubicBezTo>
                  <a:pt x="76851" y="82343"/>
                  <a:pt x="73469" y="83280"/>
                  <a:pt x="70020" y="83749"/>
                </a:cubicBezTo>
                <a:lnTo>
                  <a:pt x="63791" y="96340"/>
                </a:lnTo>
                <a:cubicBezTo>
                  <a:pt x="61916" y="100124"/>
                  <a:pt x="57630" y="102033"/>
                  <a:pt x="53578" y="100961"/>
                </a:cubicBezTo>
                <a:lnTo>
                  <a:pt x="44805" y="98617"/>
                </a:lnTo>
                <a:cubicBezTo>
                  <a:pt x="40719" y="97512"/>
                  <a:pt x="38007" y="93695"/>
                  <a:pt x="38275" y="89509"/>
                </a:cubicBezTo>
                <a:lnTo>
                  <a:pt x="39179" y="75478"/>
                </a:lnTo>
                <a:cubicBezTo>
                  <a:pt x="36400" y="73335"/>
                  <a:pt x="33955" y="70857"/>
                  <a:pt x="31845" y="68111"/>
                </a:cubicBezTo>
                <a:lnTo>
                  <a:pt x="17781" y="69015"/>
                </a:lnTo>
                <a:cubicBezTo>
                  <a:pt x="13595" y="69283"/>
                  <a:pt x="9778" y="66537"/>
                  <a:pt x="8673" y="62485"/>
                </a:cubicBezTo>
                <a:lnTo>
                  <a:pt x="6329" y="53712"/>
                </a:lnTo>
                <a:cubicBezTo>
                  <a:pt x="5257" y="49660"/>
                  <a:pt x="7166" y="45374"/>
                  <a:pt x="10950" y="43499"/>
                </a:cubicBezTo>
                <a:lnTo>
                  <a:pt x="23574" y="37270"/>
                </a:lnTo>
                <a:cubicBezTo>
                  <a:pt x="23809" y="35562"/>
                  <a:pt x="24144" y="33888"/>
                  <a:pt x="24579" y="32180"/>
                </a:cubicBezTo>
                <a:cubicBezTo>
                  <a:pt x="25048" y="30473"/>
                  <a:pt x="25584" y="28832"/>
                  <a:pt x="26253" y="27258"/>
                </a:cubicBezTo>
                <a:lnTo>
                  <a:pt x="18451" y="15571"/>
                </a:lnTo>
                <a:cubicBezTo>
                  <a:pt x="16107" y="12055"/>
                  <a:pt x="16576" y="7400"/>
                  <a:pt x="19556" y="4420"/>
                </a:cubicBezTo>
                <a:lnTo>
                  <a:pt x="25985" y="-2009"/>
                </a:lnTo>
                <a:cubicBezTo>
                  <a:pt x="28966" y="-4989"/>
                  <a:pt x="33620" y="-5458"/>
                  <a:pt x="37136" y="-3114"/>
                </a:cubicBezTo>
                <a:lnTo>
                  <a:pt x="48857" y="4688"/>
                </a:lnTo>
                <a:cubicBezTo>
                  <a:pt x="52038" y="3382"/>
                  <a:pt x="55420" y="2445"/>
                  <a:pt x="58869" y="1976"/>
                </a:cubicBezTo>
                <a:lnTo>
                  <a:pt x="65097" y="-10615"/>
                </a:lnTo>
                <a:cubicBezTo>
                  <a:pt x="66973" y="-14399"/>
                  <a:pt x="71225" y="-16308"/>
                  <a:pt x="75311" y="-15236"/>
                </a:cubicBezTo>
                <a:close/>
                <a:moveTo>
                  <a:pt x="64428" y="28129"/>
                </a:moveTo>
                <a:cubicBezTo>
                  <a:pt x="56296" y="28129"/>
                  <a:pt x="49694" y="34731"/>
                  <a:pt x="49694" y="42863"/>
                </a:cubicBezTo>
                <a:cubicBezTo>
                  <a:pt x="49694" y="50994"/>
                  <a:pt x="56296" y="57596"/>
                  <a:pt x="64428" y="57596"/>
                </a:cubicBezTo>
                <a:cubicBezTo>
                  <a:pt x="72560" y="57596"/>
                  <a:pt x="79162" y="50994"/>
                  <a:pt x="79162" y="42863"/>
                </a:cubicBezTo>
                <a:cubicBezTo>
                  <a:pt x="79162" y="34731"/>
                  <a:pt x="72560" y="28129"/>
                  <a:pt x="64428" y="28129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38" name="Text 36"/>
          <p:cNvSpPr/>
          <p:nvPr/>
        </p:nvSpPr>
        <p:spPr>
          <a:xfrm>
            <a:off x="4684663" y="3962400"/>
            <a:ext cx="1304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Servis Hesapları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394150" y="4305300"/>
            <a:ext cx="3543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12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394150" y="468630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aynı parola (ele geçirme riski)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394150" y="4914900"/>
            <a:ext cx="34575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Hepsine benzersiz parola atandı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102501" y="3810000"/>
            <a:ext cx="3705225" cy="1409700"/>
          </a:xfrm>
          <a:custGeom>
            <a:avLst/>
            <a:gdLst/>
            <a:ahLst/>
            <a:cxnLst/>
            <a:rect l="l" t="t" r="r" b="b"/>
            <a:pathLst>
              <a:path w="3705225" h="1409700">
                <a:moveTo>
                  <a:pt x="76194" y="0"/>
                </a:moveTo>
                <a:lnTo>
                  <a:pt x="3629031" y="0"/>
                </a:lnTo>
                <a:cubicBezTo>
                  <a:pt x="3671083" y="0"/>
                  <a:pt x="3705225" y="34142"/>
                  <a:pt x="3705225" y="76194"/>
                </a:cubicBezTo>
                <a:lnTo>
                  <a:pt x="3705225" y="1333506"/>
                </a:lnTo>
                <a:cubicBezTo>
                  <a:pt x="3705225" y="1375587"/>
                  <a:pt x="3671112" y="1409700"/>
                  <a:pt x="3629031" y="1409700"/>
                </a:cubicBezTo>
                <a:lnTo>
                  <a:pt x="76194" y="1409700"/>
                </a:lnTo>
                <a:cubicBezTo>
                  <a:pt x="34142" y="1409700"/>
                  <a:pt x="0" y="1375558"/>
                  <a:pt x="0" y="1333506"/>
                </a:cubicBezTo>
                <a:lnTo>
                  <a:pt x="0" y="76194"/>
                </a:lnTo>
                <a:cubicBezTo>
                  <a:pt x="0" y="34142"/>
                  <a:pt x="34142" y="0"/>
                  <a:pt x="76194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43" name="Shape 41"/>
          <p:cNvSpPr/>
          <p:nvPr/>
        </p:nvSpPr>
        <p:spPr>
          <a:xfrm>
            <a:off x="8278713" y="401002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44" name="Text 42"/>
          <p:cNvSpPr/>
          <p:nvPr/>
        </p:nvSpPr>
        <p:spPr>
          <a:xfrm>
            <a:off x="8545413" y="3962400"/>
            <a:ext cx="1428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GPO Değişiklikleri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254901" y="4305300"/>
            <a:ext cx="3476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Politikası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254901" y="457200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MinLength: 12, Complexity: On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254901" y="4800600"/>
            <a:ext cx="34575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Hesap Kilitleme: 5 deneme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857" y="362857"/>
            <a:ext cx="11538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spc="57" kern="0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CONTINUOUS MONITORING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857" y="616857"/>
            <a:ext cx="11629571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1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Düzenli Denetim ve Sürekli İyileştirme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2857" y="1052286"/>
            <a:ext cx="725714" cy="36286"/>
          </a:xfrm>
          <a:custGeom>
            <a:avLst/>
            <a:gdLst/>
            <a:ahLst/>
            <a:cxnLst/>
            <a:rect l="l" t="t" r="r" b="b"/>
            <a:pathLst>
              <a:path w="725714" h="36286">
                <a:moveTo>
                  <a:pt x="0" y="0"/>
                </a:moveTo>
                <a:lnTo>
                  <a:pt x="725714" y="0"/>
                </a:lnTo>
                <a:lnTo>
                  <a:pt x="725714" y="36286"/>
                </a:lnTo>
                <a:lnTo>
                  <a:pt x="0" y="36286"/>
                </a:lnTo>
                <a:lnTo>
                  <a:pt x="0" y="0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5" name="Shape 3"/>
          <p:cNvSpPr/>
          <p:nvPr/>
        </p:nvSpPr>
        <p:spPr>
          <a:xfrm>
            <a:off x="362857" y="1251857"/>
            <a:ext cx="3728357" cy="1995714"/>
          </a:xfrm>
          <a:custGeom>
            <a:avLst/>
            <a:gdLst/>
            <a:ahLst/>
            <a:cxnLst/>
            <a:rect l="l" t="t" r="r" b="b"/>
            <a:pathLst>
              <a:path w="3728357" h="1995714">
                <a:moveTo>
                  <a:pt x="36286" y="0"/>
                </a:moveTo>
                <a:lnTo>
                  <a:pt x="3692071" y="0"/>
                </a:lnTo>
                <a:cubicBezTo>
                  <a:pt x="3712111" y="0"/>
                  <a:pt x="3728357" y="16246"/>
                  <a:pt x="3728357" y="36286"/>
                </a:cubicBezTo>
                <a:lnTo>
                  <a:pt x="3728357" y="1923150"/>
                </a:lnTo>
                <a:cubicBezTo>
                  <a:pt x="3728357" y="1963226"/>
                  <a:pt x="3695869" y="1995714"/>
                  <a:pt x="3655793" y="1995714"/>
                </a:cubicBezTo>
                <a:lnTo>
                  <a:pt x="72564" y="1995714"/>
                </a:lnTo>
                <a:cubicBezTo>
                  <a:pt x="32488" y="1995714"/>
                  <a:pt x="0" y="1963226"/>
                  <a:pt x="0" y="192315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5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362857" y="1251857"/>
            <a:ext cx="3728357" cy="36286"/>
          </a:xfrm>
          <a:custGeom>
            <a:avLst/>
            <a:gdLst/>
            <a:ahLst/>
            <a:cxnLst/>
            <a:rect l="l" t="t" r="r" b="b"/>
            <a:pathLst>
              <a:path w="3728357" h="36286">
                <a:moveTo>
                  <a:pt x="36286" y="0"/>
                </a:moveTo>
                <a:lnTo>
                  <a:pt x="3692071" y="0"/>
                </a:lnTo>
                <a:cubicBezTo>
                  <a:pt x="3712111" y="0"/>
                  <a:pt x="3728357" y="16246"/>
                  <a:pt x="3728357" y="36286"/>
                </a:cubicBezTo>
                <a:lnTo>
                  <a:pt x="3728357" y="36286"/>
                </a:lnTo>
                <a:lnTo>
                  <a:pt x="0" y="36286"/>
                </a:ln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530679" y="1451429"/>
            <a:ext cx="181429" cy="181429"/>
          </a:xfrm>
          <a:custGeom>
            <a:avLst/>
            <a:gdLst/>
            <a:ahLst/>
            <a:cxnLst/>
            <a:rect l="l" t="t" r="r" b="b"/>
            <a:pathLst>
              <a:path w="181429" h="181429">
                <a:moveTo>
                  <a:pt x="90714" y="0"/>
                </a:moveTo>
                <a:cubicBezTo>
                  <a:pt x="140781" y="0"/>
                  <a:pt x="181429" y="40648"/>
                  <a:pt x="181429" y="90714"/>
                </a:cubicBezTo>
                <a:cubicBezTo>
                  <a:pt x="181429" y="140781"/>
                  <a:pt x="140781" y="181429"/>
                  <a:pt x="90714" y="181429"/>
                </a:cubicBezTo>
                <a:cubicBezTo>
                  <a:pt x="40648" y="181429"/>
                  <a:pt x="0" y="140781"/>
                  <a:pt x="0" y="90714"/>
                </a:cubicBezTo>
                <a:cubicBezTo>
                  <a:pt x="0" y="40648"/>
                  <a:pt x="40648" y="0"/>
                  <a:pt x="90714" y="0"/>
                </a:cubicBezTo>
                <a:close/>
                <a:moveTo>
                  <a:pt x="82210" y="42522"/>
                </a:moveTo>
                <a:lnTo>
                  <a:pt x="82210" y="90714"/>
                </a:lnTo>
                <a:cubicBezTo>
                  <a:pt x="82210" y="93549"/>
                  <a:pt x="83627" y="96207"/>
                  <a:pt x="86001" y="97801"/>
                </a:cubicBezTo>
                <a:lnTo>
                  <a:pt x="120019" y="120480"/>
                </a:lnTo>
                <a:cubicBezTo>
                  <a:pt x="123917" y="123102"/>
                  <a:pt x="129197" y="122039"/>
                  <a:pt x="131819" y="118106"/>
                </a:cubicBezTo>
                <a:cubicBezTo>
                  <a:pt x="134441" y="114172"/>
                  <a:pt x="133378" y="108928"/>
                  <a:pt x="129445" y="106306"/>
                </a:cubicBezTo>
                <a:lnTo>
                  <a:pt x="99219" y="86179"/>
                </a:lnTo>
                <a:lnTo>
                  <a:pt x="99219" y="42522"/>
                </a:lnTo>
                <a:cubicBezTo>
                  <a:pt x="99219" y="37809"/>
                  <a:pt x="95427" y="34018"/>
                  <a:pt x="90714" y="34018"/>
                </a:cubicBezTo>
                <a:cubicBezTo>
                  <a:pt x="86001" y="34018"/>
                  <a:pt x="82210" y="37809"/>
                  <a:pt x="82210" y="42522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8" name="Text 6"/>
          <p:cNvSpPr/>
          <p:nvPr/>
        </p:nvSpPr>
        <p:spPr>
          <a:xfrm>
            <a:off x="807357" y="1415143"/>
            <a:ext cx="179614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Zamanlama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08000" y="1741714"/>
            <a:ext cx="3510643" cy="471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PowerShell scripti, haftalık olarak zamanlanmış görev (Scheduled Task) olarak çalıştırılıyor.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08000" y="2322286"/>
            <a:ext cx="3438071" cy="544286"/>
          </a:xfrm>
          <a:custGeom>
            <a:avLst/>
            <a:gdLst/>
            <a:ahLst/>
            <a:cxnLst/>
            <a:rect l="l" t="t" r="r" b="b"/>
            <a:pathLst>
              <a:path w="3438071" h="544286">
                <a:moveTo>
                  <a:pt x="36288" y="0"/>
                </a:moveTo>
                <a:lnTo>
                  <a:pt x="3401784" y="0"/>
                </a:lnTo>
                <a:cubicBezTo>
                  <a:pt x="3421825" y="0"/>
                  <a:pt x="3438071" y="16246"/>
                  <a:pt x="3438071" y="36288"/>
                </a:cubicBezTo>
                <a:lnTo>
                  <a:pt x="3438071" y="507998"/>
                </a:lnTo>
                <a:cubicBezTo>
                  <a:pt x="3438071" y="528039"/>
                  <a:pt x="3421825" y="544286"/>
                  <a:pt x="3401784" y="544286"/>
                </a:cubicBezTo>
                <a:lnTo>
                  <a:pt x="36288" y="544286"/>
                </a:lnTo>
                <a:cubicBezTo>
                  <a:pt x="16246" y="544286"/>
                  <a:pt x="0" y="528039"/>
                  <a:pt x="0" y="507998"/>
                </a:cubicBezTo>
                <a:lnTo>
                  <a:pt x="0" y="36288"/>
                </a:lnTo>
                <a:cubicBezTo>
                  <a:pt x="0" y="16260"/>
                  <a:pt x="16260" y="0"/>
                  <a:pt x="3628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1" name="Text 9"/>
          <p:cNvSpPr/>
          <p:nvPr/>
        </p:nvSpPr>
        <p:spPr>
          <a:xfrm>
            <a:off x="580571" y="2394857"/>
            <a:ext cx="33564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Zamanlama: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80571" y="2612571"/>
            <a:ext cx="33564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Her Pazartesi 02:00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33239" y="1251857"/>
            <a:ext cx="3728357" cy="1995714"/>
          </a:xfrm>
          <a:custGeom>
            <a:avLst/>
            <a:gdLst/>
            <a:ahLst/>
            <a:cxnLst/>
            <a:rect l="l" t="t" r="r" b="b"/>
            <a:pathLst>
              <a:path w="3728357" h="1995714">
                <a:moveTo>
                  <a:pt x="36286" y="0"/>
                </a:moveTo>
                <a:lnTo>
                  <a:pt x="3692071" y="0"/>
                </a:lnTo>
                <a:cubicBezTo>
                  <a:pt x="3712111" y="0"/>
                  <a:pt x="3728357" y="16246"/>
                  <a:pt x="3728357" y="36286"/>
                </a:cubicBezTo>
                <a:lnTo>
                  <a:pt x="3728357" y="1923150"/>
                </a:lnTo>
                <a:cubicBezTo>
                  <a:pt x="3728357" y="1963226"/>
                  <a:pt x="3695869" y="1995714"/>
                  <a:pt x="3655793" y="1995714"/>
                </a:cubicBezTo>
                <a:lnTo>
                  <a:pt x="72564" y="1995714"/>
                </a:lnTo>
                <a:cubicBezTo>
                  <a:pt x="32488" y="1995714"/>
                  <a:pt x="0" y="1963226"/>
                  <a:pt x="0" y="192315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5000"/>
                </a:srgbClr>
              </a:gs>
              <a:gs pos="100000">
                <a:srgbClr val="D94A38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4" name="Shape 12"/>
          <p:cNvSpPr/>
          <p:nvPr/>
        </p:nvSpPr>
        <p:spPr>
          <a:xfrm>
            <a:off x="4233239" y="1251857"/>
            <a:ext cx="3728357" cy="36286"/>
          </a:xfrm>
          <a:custGeom>
            <a:avLst/>
            <a:gdLst/>
            <a:ahLst/>
            <a:cxnLst/>
            <a:rect l="l" t="t" r="r" b="b"/>
            <a:pathLst>
              <a:path w="3728357" h="36286">
                <a:moveTo>
                  <a:pt x="36286" y="0"/>
                </a:moveTo>
                <a:lnTo>
                  <a:pt x="3692071" y="0"/>
                </a:lnTo>
                <a:cubicBezTo>
                  <a:pt x="3712111" y="0"/>
                  <a:pt x="3728357" y="16246"/>
                  <a:pt x="3728357" y="36286"/>
                </a:cubicBezTo>
                <a:lnTo>
                  <a:pt x="3728357" y="36286"/>
                </a:lnTo>
                <a:lnTo>
                  <a:pt x="0" y="36286"/>
                </a:ln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5" name="Shape 13"/>
          <p:cNvSpPr/>
          <p:nvPr/>
        </p:nvSpPr>
        <p:spPr>
          <a:xfrm>
            <a:off x="4401060" y="1451429"/>
            <a:ext cx="181429" cy="181429"/>
          </a:xfrm>
          <a:custGeom>
            <a:avLst/>
            <a:gdLst/>
            <a:ahLst/>
            <a:cxnLst/>
            <a:rect l="l" t="t" r="r" b="b"/>
            <a:pathLst>
              <a:path w="181429" h="181429">
                <a:moveTo>
                  <a:pt x="17009" y="22679"/>
                </a:moveTo>
                <a:cubicBezTo>
                  <a:pt x="7619" y="22679"/>
                  <a:pt x="0" y="30297"/>
                  <a:pt x="0" y="39688"/>
                </a:cubicBezTo>
                <a:cubicBezTo>
                  <a:pt x="0" y="45038"/>
                  <a:pt x="2516" y="50070"/>
                  <a:pt x="6804" y="53295"/>
                </a:cubicBezTo>
                <a:lnTo>
                  <a:pt x="80509" y="108574"/>
                </a:lnTo>
                <a:cubicBezTo>
                  <a:pt x="86568" y="113109"/>
                  <a:pt x="94860" y="113109"/>
                  <a:pt x="100920" y="108574"/>
                </a:cubicBezTo>
                <a:lnTo>
                  <a:pt x="174625" y="53295"/>
                </a:lnTo>
                <a:cubicBezTo>
                  <a:pt x="178913" y="50070"/>
                  <a:pt x="181429" y="45038"/>
                  <a:pt x="181429" y="39687"/>
                </a:cubicBezTo>
                <a:cubicBezTo>
                  <a:pt x="181429" y="30297"/>
                  <a:pt x="173810" y="22679"/>
                  <a:pt x="164420" y="22679"/>
                </a:cubicBezTo>
                <a:lnTo>
                  <a:pt x="17009" y="22679"/>
                </a:lnTo>
                <a:close/>
                <a:moveTo>
                  <a:pt x="0" y="69453"/>
                </a:moveTo>
                <a:lnTo>
                  <a:pt x="0" y="136071"/>
                </a:lnTo>
                <a:cubicBezTo>
                  <a:pt x="0" y="148580"/>
                  <a:pt x="10170" y="158750"/>
                  <a:pt x="22679" y="158750"/>
                </a:cubicBezTo>
                <a:lnTo>
                  <a:pt x="158750" y="158750"/>
                </a:lnTo>
                <a:cubicBezTo>
                  <a:pt x="171259" y="158750"/>
                  <a:pt x="181429" y="148580"/>
                  <a:pt x="181429" y="136071"/>
                </a:cubicBezTo>
                <a:lnTo>
                  <a:pt x="181429" y="69453"/>
                </a:lnTo>
                <a:lnTo>
                  <a:pt x="111125" y="122181"/>
                </a:lnTo>
                <a:cubicBezTo>
                  <a:pt x="99042" y="131252"/>
                  <a:pt x="82387" y="131252"/>
                  <a:pt x="70304" y="122181"/>
                </a:cubicBezTo>
                <a:lnTo>
                  <a:pt x="0" y="69453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6" name="Text 14"/>
          <p:cNvSpPr/>
          <p:nvPr/>
        </p:nvSpPr>
        <p:spPr>
          <a:xfrm>
            <a:off x="4677739" y="1415143"/>
            <a:ext cx="1406071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E-posta Bildirimi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378382" y="1741714"/>
            <a:ext cx="3510643" cy="471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Bulgular, her denetim sonrasında otomatik olarak yöneticilere e-posta ile bildiriliyor.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378382" y="2322286"/>
            <a:ext cx="3438071" cy="544286"/>
          </a:xfrm>
          <a:custGeom>
            <a:avLst/>
            <a:gdLst/>
            <a:ahLst/>
            <a:cxnLst/>
            <a:rect l="l" t="t" r="r" b="b"/>
            <a:pathLst>
              <a:path w="3438071" h="544286">
                <a:moveTo>
                  <a:pt x="36288" y="0"/>
                </a:moveTo>
                <a:lnTo>
                  <a:pt x="3401784" y="0"/>
                </a:lnTo>
                <a:cubicBezTo>
                  <a:pt x="3421825" y="0"/>
                  <a:pt x="3438071" y="16246"/>
                  <a:pt x="3438071" y="36288"/>
                </a:cubicBezTo>
                <a:lnTo>
                  <a:pt x="3438071" y="507998"/>
                </a:lnTo>
                <a:cubicBezTo>
                  <a:pt x="3438071" y="528039"/>
                  <a:pt x="3421825" y="544286"/>
                  <a:pt x="3401784" y="544286"/>
                </a:cubicBezTo>
                <a:lnTo>
                  <a:pt x="36288" y="544286"/>
                </a:lnTo>
                <a:cubicBezTo>
                  <a:pt x="16246" y="544286"/>
                  <a:pt x="0" y="528039"/>
                  <a:pt x="0" y="507998"/>
                </a:cubicBezTo>
                <a:lnTo>
                  <a:pt x="0" y="36288"/>
                </a:lnTo>
                <a:cubicBezTo>
                  <a:pt x="0" y="16260"/>
                  <a:pt x="16260" y="0"/>
                  <a:pt x="3628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9" name="Text 17"/>
          <p:cNvSpPr/>
          <p:nvPr/>
        </p:nvSpPr>
        <p:spPr>
          <a:xfrm>
            <a:off x="4450953" y="2394857"/>
            <a:ext cx="33564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Bildirim Türleri: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50953" y="2612571"/>
            <a:ext cx="33564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Kritik, Yüksek, Orta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103762" y="1251857"/>
            <a:ext cx="3728357" cy="1995714"/>
          </a:xfrm>
          <a:custGeom>
            <a:avLst/>
            <a:gdLst/>
            <a:ahLst/>
            <a:cxnLst/>
            <a:rect l="l" t="t" r="r" b="b"/>
            <a:pathLst>
              <a:path w="3728357" h="1995714">
                <a:moveTo>
                  <a:pt x="36286" y="0"/>
                </a:moveTo>
                <a:lnTo>
                  <a:pt x="3692071" y="0"/>
                </a:lnTo>
                <a:cubicBezTo>
                  <a:pt x="3712111" y="0"/>
                  <a:pt x="3728357" y="16246"/>
                  <a:pt x="3728357" y="36286"/>
                </a:cubicBezTo>
                <a:lnTo>
                  <a:pt x="3728357" y="1923150"/>
                </a:lnTo>
                <a:cubicBezTo>
                  <a:pt x="3728357" y="1963226"/>
                  <a:pt x="3695869" y="1995714"/>
                  <a:pt x="3655793" y="1995714"/>
                </a:cubicBezTo>
                <a:lnTo>
                  <a:pt x="72564" y="1995714"/>
                </a:lnTo>
                <a:cubicBezTo>
                  <a:pt x="32488" y="1995714"/>
                  <a:pt x="0" y="1963226"/>
                  <a:pt x="0" y="192315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gradFill rotWithShape="1" flip="none">
            <a:gsLst>
              <a:gs pos="0">
                <a:srgbClr val="6C7A89">
                  <a:alpha val="15000"/>
                </a:srgbClr>
              </a:gs>
              <a:gs pos="100000">
                <a:srgbClr val="6C7A89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22" name="Shape 20"/>
          <p:cNvSpPr/>
          <p:nvPr/>
        </p:nvSpPr>
        <p:spPr>
          <a:xfrm>
            <a:off x="8103762" y="1251857"/>
            <a:ext cx="3728357" cy="36286"/>
          </a:xfrm>
          <a:custGeom>
            <a:avLst/>
            <a:gdLst/>
            <a:ahLst/>
            <a:cxnLst/>
            <a:rect l="l" t="t" r="r" b="b"/>
            <a:pathLst>
              <a:path w="3728357" h="36286">
                <a:moveTo>
                  <a:pt x="36286" y="0"/>
                </a:moveTo>
                <a:lnTo>
                  <a:pt x="3692071" y="0"/>
                </a:lnTo>
                <a:cubicBezTo>
                  <a:pt x="3712111" y="0"/>
                  <a:pt x="3728357" y="16246"/>
                  <a:pt x="3728357" y="36286"/>
                </a:cubicBezTo>
                <a:lnTo>
                  <a:pt x="3728357" y="36286"/>
                </a:lnTo>
                <a:lnTo>
                  <a:pt x="0" y="36286"/>
                </a:ln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3" name="Shape 21"/>
          <p:cNvSpPr/>
          <p:nvPr/>
        </p:nvSpPr>
        <p:spPr>
          <a:xfrm>
            <a:off x="8282923" y="1451429"/>
            <a:ext cx="158750" cy="181429"/>
          </a:xfrm>
          <a:custGeom>
            <a:avLst/>
            <a:gdLst/>
            <a:ahLst/>
            <a:cxnLst/>
            <a:rect l="l" t="t" r="r" b="b"/>
            <a:pathLst>
              <a:path w="158750" h="181429">
                <a:moveTo>
                  <a:pt x="45357" y="0"/>
                </a:moveTo>
                <a:cubicBezTo>
                  <a:pt x="51629" y="0"/>
                  <a:pt x="56696" y="5067"/>
                  <a:pt x="56696" y="11339"/>
                </a:cubicBezTo>
                <a:lnTo>
                  <a:pt x="56696" y="22679"/>
                </a:lnTo>
                <a:lnTo>
                  <a:pt x="102054" y="22679"/>
                </a:lnTo>
                <a:lnTo>
                  <a:pt x="102054" y="11339"/>
                </a:lnTo>
                <a:cubicBezTo>
                  <a:pt x="102054" y="5067"/>
                  <a:pt x="107121" y="0"/>
                  <a:pt x="113393" y="0"/>
                </a:cubicBezTo>
                <a:cubicBezTo>
                  <a:pt x="119665" y="0"/>
                  <a:pt x="124732" y="5067"/>
                  <a:pt x="124732" y="11339"/>
                </a:cubicBezTo>
                <a:lnTo>
                  <a:pt x="124732" y="22679"/>
                </a:lnTo>
                <a:lnTo>
                  <a:pt x="136071" y="22679"/>
                </a:lnTo>
                <a:cubicBezTo>
                  <a:pt x="148580" y="22679"/>
                  <a:pt x="158750" y="32848"/>
                  <a:pt x="158750" y="45357"/>
                </a:cubicBezTo>
                <a:lnTo>
                  <a:pt x="158750" y="147411"/>
                </a:lnTo>
                <a:cubicBezTo>
                  <a:pt x="158750" y="159919"/>
                  <a:pt x="148580" y="170089"/>
                  <a:pt x="136071" y="170089"/>
                </a:cubicBezTo>
                <a:lnTo>
                  <a:pt x="22679" y="170089"/>
                </a:lnTo>
                <a:cubicBezTo>
                  <a:pt x="10170" y="170089"/>
                  <a:pt x="0" y="159919"/>
                  <a:pt x="0" y="147411"/>
                </a:cubicBezTo>
                <a:lnTo>
                  <a:pt x="0" y="45357"/>
                </a:lnTo>
                <a:cubicBezTo>
                  <a:pt x="0" y="32848"/>
                  <a:pt x="10170" y="22679"/>
                  <a:pt x="22679" y="22679"/>
                </a:cubicBezTo>
                <a:lnTo>
                  <a:pt x="34018" y="22679"/>
                </a:lnTo>
                <a:lnTo>
                  <a:pt x="34018" y="11339"/>
                </a:lnTo>
                <a:cubicBezTo>
                  <a:pt x="34018" y="5067"/>
                  <a:pt x="39085" y="0"/>
                  <a:pt x="45357" y="0"/>
                </a:cubicBezTo>
                <a:close/>
                <a:moveTo>
                  <a:pt x="109282" y="81040"/>
                </a:moveTo>
                <a:cubicBezTo>
                  <a:pt x="111763" y="77072"/>
                  <a:pt x="110558" y="71827"/>
                  <a:pt x="106589" y="69311"/>
                </a:cubicBezTo>
                <a:cubicBezTo>
                  <a:pt x="102621" y="66795"/>
                  <a:pt x="97376" y="68036"/>
                  <a:pt x="94860" y="72004"/>
                </a:cubicBezTo>
                <a:lnTo>
                  <a:pt x="73103" y="106837"/>
                </a:lnTo>
                <a:lnTo>
                  <a:pt x="63535" y="94081"/>
                </a:lnTo>
                <a:cubicBezTo>
                  <a:pt x="60701" y="90324"/>
                  <a:pt x="55385" y="89545"/>
                  <a:pt x="51629" y="92380"/>
                </a:cubicBezTo>
                <a:cubicBezTo>
                  <a:pt x="47873" y="95215"/>
                  <a:pt x="47093" y="100530"/>
                  <a:pt x="49928" y="104286"/>
                </a:cubicBezTo>
                <a:lnTo>
                  <a:pt x="66937" y="126965"/>
                </a:lnTo>
                <a:cubicBezTo>
                  <a:pt x="68603" y="129197"/>
                  <a:pt x="71296" y="130473"/>
                  <a:pt x="74095" y="130366"/>
                </a:cubicBezTo>
                <a:cubicBezTo>
                  <a:pt x="76895" y="130260"/>
                  <a:pt x="79446" y="128772"/>
                  <a:pt x="80934" y="126362"/>
                </a:cubicBezTo>
                <a:lnTo>
                  <a:pt x="109282" y="81005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4" name="Text 22"/>
          <p:cNvSpPr/>
          <p:nvPr/>
        </p:nvSpPr>
        <p:spPr>
          <a:xfrm>
            <a:off x="8548262" y="1415143"/>
            <a:ext cx="139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Manuel Denetim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248905" y="1741714"/>
            <a:ext cx="3510643" cy="7075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Aylık olarak manuel denetimler ve iyileştirmeler yapılıyor. Bu denetimler, otomasyonun kaçırdığı detayları ele alır.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248905" y="2558143"/>
            <a:ext cx="3438071" cy="544286"/>
          </a:xfrm>
          <a:custGeom>
            <a:avLst/>
            <a:gdLst/>
            <a:ahLst/>
            <a:cxnLst/>
            <a:rect l="l" t="t" r="r" b="b"/>
            <a:pathLst>
              <a:path w="3438071" h="544286">
                <a:moveTo>
                  <a:pt x="36288" y="0"/>
                </a:moveTo>
                <a:lnTo>
                  <a:pt x="3401784" y="0"/>
                </a:lnTo>
                <a:cubicBezTo>
                  <a:pt x="3421825" y="0"/>
                  <a:pt x="3438071" y="16246"/>
                  <a:pt x="3438071" y="36288"/>
                </a:cubicBezTo>
                <a:lnTo>
                  <a:pt x="3438071" y="507998"/>
                </a:lnTo>
                <a:cubicBezTo>
                  <a:pt x="3438071" y="528039"/>
                  <a:pt x="3421825" y="544286"/>
                  <a:pt x="3401784" y="544286"/>
                </a:cubicBezTo>
                <a:lnTo>
                  <a:pt x="36288" y="544286"/>
                </a:lnTo>
                <a:cubicBezTo>
                  <a:pt x="16246" y="544286"/>
                  <a:pt x="0" y="528039"/>
                  <a:pt x="0" y="507998"/>
                </a:cubicBezTo>
                <a:lnTo>
                  <a:pt x="0" y="36288"/>
                </a:lnTo>
                <a:cubicBezTo>
                  <a:pt x="0" y="16260"/>
                  <a:pt x="16260" y="0"/>
                  <a:pt x="3628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7" name="Text 25"/>
          <p:cNvSpPr/>
          <p:nvPr/>
        </p:nvSpPr>
        <p:spPr>
          <a:xfrm>
            <a:off x="8321477" y="2630714"/>
            <a:ext cx="33564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Kapsam: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321477" y="2848429"/>
            <a:ext cx="33564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GPO audit, Manual review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62857" y="3392714"/>
            <a:ext cx="5660571" cy="3102429"/>
          </a:xfrm>
          <a:custGeom>
            <a:avLst/>
            <a:gdLst/>
            <a:ahLst/>
            <a:cxnLst/>
            <a:rect l="l" t="t" r="r" b="b"/>
            <a:pathLst>
              <a:path w="5660571" h="3102429">
                <a:moveTo>
                  <a:pt x="72566" y="0"/>
                </a:moveTo>
                <a:lnTo>
                  <a:pt x="5588006" y="0"/>
                </a:lnTo>
                <a:cubicBezTo>
                  <a:pt x="5628083" y="0"/>
                  <a:pt x="5660571" y="32489"/>
                  <a:pt x="5660571" y="72566"/>
                </a:cubicBezTo>
                <a:lnTo>
                  <a:pt x="5660571" y="3029863"/>
                </a:lnTo>
                <a:cubicBezTo>
                  <a:pt x="5660571" y="3069940"/>
                  <a:pt x="5628083" y="3102429"/>
                  <a:pt x="5588006" y="3102429"/>
                </a:cubicBezTo>
                <a:lnTo>
                  <a:pt x="72566" y="3102429"/>
                </a:lnTo>
                <a:cubicBezTo>
                  <a:pt x="32489" y="3102429"/>
                  <a:pt x="0" y="3069940"/>
                  <a:pt x="0" y="3029863"/>
                </a:cubicBezTo>
                <a:lnTo>
                  <a:pt x="0" y="72566"/>
                </a:lnTo>
                <a:cubicBezTo>
                  <a:pt x="0" y="32516"/>
                  <a:pt x="32516" y="0"/>
                  <a:pt x="72566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0" name="Shape 28"/>
          <p:cNvSpPr/>
          <p:nvPr/>
        </p:nvSpPr>
        <p:spPr>
          <a:xfrm>
            <a:off x="530679" y="3574143"/>
            <a:ext cx="181429" cy="181429"/>
          </a:xfrm>
          <a:custGeom>
            <a:avLst/>
            <a:gdLst/>
            <a:ahLst/>
            <a:cxnLst/>
            <a:rect l="l" t="t" r="r" b="b"/>
            <a:pathLst>
              <a:path w="181429" h="181429">
                <a:moveTo>
                  <a:pt x="22679" y="22679"/>
                </a:moveTo>
                <a:cubicBezTo>
                  <a:pt x="22679" y="16407"/>
                  <a:pt x="17611" y="11339"/>
                  <a:pt x="11339" y="11339"/>
                </a:cubicBezTo>
                <a:cubicBezTo>
                  <a:pt x="5067" y="11339"/>
                  <a:pt x="0" y="16407"/>
                  <a:pt x="0" y="22679"/>
                </a:cubicBezTo>
                <a:lnTo>
                  <a:pt x="0" y="141741"/>
                </a:lnTo>
                <a:cubicBezTo>
                  <a:pt x="0" y="157403"/>
                  <a:pt x="12686" y="170089"/>
                  <a:pt x="28348" y="170089"/>
                </a:cubicBezTo>
                <a:lnTo>
                  <a:pt x="170089" y="170089"/>
                </a:lnTo>
                <a:cubicBezTo>
                  <a:pt x="176361" y="170089"/>
                  <a:pt x="181429" y="165022"/>
                  <a:pt x="181429" y="158750"/>
                </a:cubicBezTo>
                <a:cubicBezTo>
                  <a:pt x="181429" y="152478"/>
                  <a:pt x="176361" y="147411"/>
                  <a:pt x="170089" y="147411"/>
                </a:cubicBezTo>
                <a:lnTo>
                  <a:pt x="28348" y="147411"/>
                </a:lnTo>
                <a:cubicBezTo>
                  <a:pt x="25230" y="147411"/>
                  <a:pt x="22679" y="144859"/>
                  <a:pt x="22679" y="141741"/>
                </a:cubicBezTo>
                <a:lnTo>
                  <a:pt x="22679" y="22679"/>
                </a:lnTo>
                <a:close/>
                <a:moveTo>
                  <a:pt x="166758" y="53366"/>
                </a:moveTo>
                <a:cubicBezTo>
                  <a:pt x="171188" y="48936"/>
                  <a:pt x="171188" y="41743"/>
                  <a:pt x="166758" y="37313"/>
                </a:cubicBezTo>
                <a:cubicBezTo>
                  <a:pt x="162329" y="32884"/>
                  <a:pt x="155136" y="32884"/>
                  <a:pt x="150706" y="37313"/>
                </a:cubicBezTo>
                <a:lnTo>
                  <a:pt x="113393" y="74662"/>
                </a:lnTo>
                <a:lnTo>
                  <a:pt x="93053" y="54358"/>
                </a:lnTo>
                <a:cubicBezTo>
                  <a:pt x="88624" y="49928"/>
                  <a:pt x="81430" y="49928"/>
                  <a:pt x="77001" y="54358"/>
                </a:cubicBezTo>
                <a:lnTo>
                  <a:pt x="42983" y="88376"/>
                </a:lnTo>
                <a:cubicBezTo>
                  <a:pt x="38554" y="92805"/>
                  <a:pt x="38554" y="99998"/>
                  <a:pt x="42983" y="104428"/>
                </a:cubicBezTo>
                <a:cubicBezTo>
                  <a:pt x="47412" y="108857"/>
                  <a:pt x="54606" y="108857"/>
                  <a:pt x="59035" y="104428"/>
                </a:cubicBezTo>
                <a:lnTo>
                  <a:pt x="85045" y="78418"/>
                </a:lnTo>
                <a:lnTo>
                  <a:pt x="105384" y="98758"/>
                </a:lnTo>
                <a:cubicBezTo>
                  <a:pt x="109814" y="103188"/>
                  <a:pt x="117007" y="103188"/>
                  <a:pt x="121437" y="98758"/>
                </a:cubicBezTo>
                <a:lnTo>
                  <a:pt x="166794" y="53401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1" name="Text 29"/>
          <p:cNvSpPr/>
          <p:nvPr/>
        </p:nvSpPr>
        <p:spPr>
          <a:xfrm>
            <a:off x="734786" y="3537857"/>
            <a:ext cx="5234214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Sürekli İzleme Mekanizması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17071" y="3900714"/>
            <a:ext cx="5361214" cy="653143"/>
          </a:xfrm>
          <a:custGeom>
            <a:avLst/>
            <a:gdLst/>
            <a:ahLst/>
            <a:cxnLst/>
            <a:rect l="l" t="t" r="r" b="b"/>
            <a:pathLst>
              <a:path w="5361214" h="653143">
                <a:moveTo>
                  <a:pt x="18143" y="0"/>
                </a:moveTo>
                <a:lnTo>
                  <a:pt x="5324926" y="0"/>
                </a:lnTo>
                <a:cubicBezTo>
                  <a:pt x="5344967" y="0"/>
                  <a:pt x="5361214" y="16247"/>
                  <a:pt x="5361214" y="36289"/>
                </a:cubicBezTo>
                <a:lnTo>
                  <a:pt x="5361214" y="616854"/>
                </a:lnTo>
                <a:cubicBezTo>
                  <a:pt x="5361214" y="636896"/>
                  <a:pt x="5344967" y="653143"/>
                  <a:pt x="5324926" y="653143"/>
                </a:cubicBezTo>
                <a:lnTo>
                  <a:pt x="18143" y="653143"/>
                </a:lnTo>
                <a:cubicBezTo>
                  <a:pt x="8123" y="653143"/>
                  <a:pt x="0" y="645020"/>
                  <a:pt x="0" y="635000"/>
                </a:cubicBezTo>
                <a:lnTo>
                  <a:pt x="0" y="18143"/>
                </a:lnTo>
                <a:cubicBezTo>
                  <a:pt x="0" y="8130"/>
                  <a:pt x="8130" y="0"/>
                  <a:pt x="1814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3" name="Shape 31"/>
          <p:cNvSpPr/>
          <p:nvPr/>
        </p:nvSpPr>
        <p:spPr>
          <a:xfrm>
            <a:off x="517071" y="3900714"/>
            <a:ext cx="18143" cy="653143"/>
          </a:xfrm>
          <a:custGeom>
            <a:avLst/>
            <a:gdLst/>
            <a:ahLst/>
            <a:cxnLst/>
            <a:rect l="l" t="t" r="r" b="b"/>
            <a:pathLst>
              <a:path w="18143" h="653143">
                <a:moveTo>
                  <a:pt x="18143" y="0"/>
                </a:moveTo>
                <a:lnTo>
                  <a:pt x="18143" y="0"/>
                </a:lnTo>
                <a:lnTo>
                  <a:pt x="18143" y="653143"/>
                </a:lnTo>
                <a:lnTo>
                  <a:pt x="18143" y="653143"/>
                </a:lnTo>
                <a:cubicBezTo>
                  <a:pt x="8123" y="653143"/>
                  <a:pt x="0" y="645020"/>
                  <a:pt x="0" y="635000"/>
                </a:cubicBezTo>
                <a:lnTo>
                  <a:pt x="0" y="18143"/>
                </a:lnTo>
                <a:cubicBezTo>
                  <a:pt x="0" y="8130"/>
                  <a:pt x="8130" y="0"/>
                  <a:pt x="18143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4" name="Text 32"/>
          <p:cNvSpPr/>
          <p:nvPr/>
        </p:nvSpPr>
        <p:spPr>
          <a:xfrm>
            <a:off x="635000" y="4009571"/>
            <a:ext cx="988786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Gönderimi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606143" y="4045857"/>
            <a:ext cx="145143" cy="145143"/>
          </a:xfrm>
          <a:custGeom>
            <a:avLst/>
            <a:gdLst/>
            <a:ahLst/>
            <a:cxnLst/>
            <a:rect l="l" t="t" r="r" b="b"/>
            <a:pathLst>
              <a:path w="145143" h="145143">
                <a:moveTo>
                  <a:pt x="72571" y="145143"/>
                </a:moveTo>
                <a:cubicBezTo>
                  <a:pt x="112625" y="145143"/>
                  <a:pt x="145143" y="112625"/>
                  <a:pt x="145143" y="72571"/>
                </a:cubicBezTo>
                <a:cubicBezTo>
                  <a:pt x="145143" y="32518"/>
                  <a:pt x="112625" y="0"/>
                  <a:pt x="72571" y="0"/>
                </a:cubicBezTo>
                <a:cubicBezTo>
                  <a:pt x="32518" y="0"/>
                  <a:pt x="0" y="32518"/>
                  <a:pt x="0" y="72571"/>
                </a:cubicBezTo>
                <a:cubicBezTo>
                  <a:pt x="0" y="112625"/>
                  <a:pt x="32518" y="145143"/>
                  <a:pt x="72571" y="145143"/>
                </a:cubicBezTo>
                <a:close/>
                <a:moveTo>
                  <a:pt x="96497" y="60297"/>
                </a:moveTo>
                <a:lnTo>
                  <a:pt x="73819" y="96582"/>
                </a:lnTo>
                <a:cubicBezTo>
                  <a:pt x="72628" y="98482"/>
                  <a:pt x="70587" y="99672"/>
                  <a:pt x="68348" y="99786"/>
                </a:cubicBezTo>
                <a:cubicBezTo>
                  <a:pt x="66108" y="99899"/>
                  <a:pt x="63954" y="98879"/>
                  <a:pt x="62621" y="97064"/>
                </a:cubicBezTo>
                <a:lnTo>
                  <a:pt x="49014" y="78921"/>
                </a:lnTo>
                <a:cubicBezTo>
                  <a:pt x="46746" y="75917"/>
                  <a:pt x="47370" y="71664"/>
                  <a:pt x="50375" y="69396"/>
                </a:cubicBezTo>
                <a:cubicBezTo>
                  <a:pt x="53380" y="67129"/>
                  <a:pt x="57632" y="67752"/>
                  <a:pt x="59900" y="70757"/>
                </a:cubicBezTo>
                <a:lnTo>
                  <a:pt x="67554" y="80963"/>
                </a:lnTo>
                <a:lnTo>
                  <a:pt x="84960" y="53096"/>
                </a:lnTo>
                <a:cubicBezTo>
                  <a:pt x="86944" y="49921"/>
                  <a:pt x="91140" y="48929"/>
                  <a:pt x="94343" y="50942"/>
                </a:cubicBezTo>
                <a:cubicBezTo>
                  <a:pt x="97546" y="52954"/>
                  <a:pt x="98510" y="57122"/>
                  <a:pt x="96497" y="60325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6" name="Text 34"/>
          <p:cNvSpPr/>
          <p:nvPr/>
        </p:nvSpPr>
        <p:spPr>
          <a:xfrm>
            <a:off x="635000" y="4263571"/>
            <a:ext cx="5197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 log'ları ve Directory Services Access log'ları SIEM sistemine iletiliyor.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17071" y="4662714"/>
            <a:ext cx="5361214" cy="653143"/>
          </a:xfrm>
          <a:custGeom>
            <a:avLst/>
            <a:gdLst/>
            <a:ahLst/>
            <a:cxnLst/>
            <a:rect l="l" t="t" r="r" b="b"/>
            <a:pathLst>
              <a:path w="5361214" h="653143">
                <a:moveTo>
                  <a:pt x="18143" y="0"/>
                </a:moveTo>
                <a:lnTo>
                  <a:pt x="5324926" y="0"/>
                </a:lnTo>
                <a:cubicBezTo>
                  <a:pt x="5344967" y="0"/>
                  <a:pt x="5361214" y="16247"/>
                  <a:pt x="5361214" y="36289"/>
                </a:cubicBezTo>
                <a:lnTo>
                  <a:pt x="5361214" y="616854"/>
                </a:lnTo>
                <a:cubicBezTo>
                  <a:pt x="5361214" y="636896"/>
                  <a:pt x="5344967" y="653143"/>
                  <a:pt x="5324926" y="653143"/>
                </a:cubicBezTo>
                <a:lnTo>
                  <a:pt x="18143" y="653143"/>
                </a:lnTo>
                <a:cubicBezTo>
                  <a:pt x="8123" y="653143"/>
                  <a:pt x="0" y="645020"/>
                  <a:pt x="0" y="635000"/>
                </a:cubicBezTo>
                <a:lnTo>
                  <a:pt x="0" y="18143"/>
                </a:lnTo>
                <a:cubicBezTo>
                  <a:pt x="0" y="8130"/>
                  <a:pt x="8130" y="0"/>
                  <a:pt x="1814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8" name="Shape 36"/>
          <p:cNvSpPr/>
          <p:nvPr/>
        </p:nvSpPr>
        <p:spPr>
          <a:xfrm>
            <a:off x="517071" y="4662714"/>
            <a:ext cx="18143" cy="653143"/>
          </a:xfrm>
          <a:custGeom>
            <a:avLst/>
            <a:gdLst/>
            <a:ahLst/>
            <a:cxnLst/>
            <a:rect l="l" t="t" r="r" b="b"/>
            <a:pathLst>
              <a:path w="18143" h="653143">
                <a:moveTo>
                  <a:pt x="18143" y="0"/>
                </a:moveTo>
                <a:lnTo>
                  <a:pt x="18143" y="0"/>
                </a:lnTo>
                <a:lnTo>
                  <a:pt x="18143" y="653143"/>
                </a:lnTo>
                <a:lnTo>
                  <a:pt x="18143" y="653143"/>
                </a:lnTo>
                <a:cubicBezTo>
                  <a:pt x="8123" y="653143"/>
                  <a:pt x="0" y="645020"/>
                  <a:pt x="0" y="635000"/>
                </a:cubicBezTo>
                <a:lnTo>
                  <a:pt x="0" y="18143"/>
                </a:lnTo>
                <a:cubicBezTo>
                  <a:pt x="0" y="8130"/>
                  <a:pt x="8130" y="0"/>
                  <a:pt x="18143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39" name="Text 37"/>
          <p:cNvSpPr/>
          <p:nvPr/>
        </p:nvSpPr>
        <p:spPr>
          <a:xfrm>
            <a:off x="635000" y="4771571"/>
            <a:ext cx="1378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Defender for Identity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606143" y="4807857"/>
            <a:ext cx="145143" cy="145143"/>
          </a:xfrm>
          <a:custGeom>
            <a:avLst/>
            <a:gdLst/>
            <a:ahLst/>
            <a:cxnLst/>
            <a:rect l="l" t="t" r="r" b="b"/>
            <a:pathLst>
              <a:path w="145143" h="145143">
                <a:moveTo>
                  <a:pt x="72571" y="145143"/>
                </a:moveTo>
                <a:cubicBezTo>
                  <a:pt x="112625" y="145143"/>
                  <a:pt x="145143" y="112625"/>
                  <a:pt x="145143" y="72571"/>
                </a:cubicBezTo>
                <a:cubicBezTo>
                  <a:pt x="145143" y="32518"/>
                  <a:pt x="112625" y="0"/>
                  <a:pt x="72571" y="0"/>
                </a:cubicBezTo>
                <a:cubicBezTo>
                  <a:pt x="32518" y="0"/>
                  <a:pt x="0" y="32518"/>
                  <a:pt x="0" y="72571"/>
                </a:cubicBezTo>
                <a:cubicBezTo>
                  <a:pt x="0" y="112625"/>
                  <a:pt x="32518" y="145143"/>
                  <a:pt x="72571" y="145143"/>
                </a:cubicBezTo>
                <a:close/>
                <a:moveTo>
                  <a:pt x="96497" y="60297"/>
                </a:moveTo>
                <a:lnTo>
                  <a:pt x="73819" y="96582"/>
                </a:lnTo>
                <a:cubicBezTo>
                  <a:pt x="72628" y="98482"/>
                  <a:pt x="70587" y="99672"/>
                  <a:pt x="68348" y="99786"/>
                </a:cubicBezTo>
                <a:cubicBezTo>
                  <a:pt x="66108" y="99899"/>
                  <a:pt x="63954" y="98879"/>
                  <a:pt x="62621" y="97064"/>
                </a:cubicBezTo>
                <a:lnTo>
                  <a:pt x="49014" y="78921"/>
                </a:lnTo>
                <a:cubicBezTo>
                  <a:pt x="46746" y="75917"/>
                  <a:pt x="47370" y="71664"/>
                  <a:pt x="50375" y="69396"/>
                </a:cubicBezTo>
                <a:cubicBezTo>
                  <a:pt x="53380" y="67129"/>
                  <a:pt x="57632" y="67752"/>
                  <a:pt x="59900" y="70757"/>
                </a:cubicBezTo>
                <a:lnTo>
                  <a:pt x="67554" y="80963"/>
                </a:lnTo>
                <a:lnTo>
                  <a:pt x="84960" y="53096"/>
                </a:lnTo>
                <a:cubicBezTo>
                  <a:pt x="86944" y="49921"/>
                  <a:pt x="91140" y="48929"/>
                  <a:pt x="94343" y="50942"/>
                </a:cubicBezTo>
                <a:cubicBezTo>
                  <a:pt x="97546" y="52954"/>
                  <a:pt x="98510" y="57122"/>
                  <a:pt x="96497" y="60325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41" name="Text 39"/>
          <p:cNvSpPr/>
          <p:nvPr/>
        </p:nvSpPr>
        <p:spPr>
          <a:xfrm>
            <a:off x="635000" y="5025571"/>
            <a:ext cx="5197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Anomali tespiti için Microsoft Defender for Identity kullanılıyor.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73107" y="3397250"/>
            <a:ext cx="5651500" cy="1714500"/>
          </a:xfrm>
          <a:custGeom>
            <a:avLst/>
            <a:gdLst/>
            <a:ahLst/>
            <a:cxnLst/>
            <a:rect l="l" t="t" r="r" b="b"/>
            <a:pathLst>
              <a:path w="5651500" h="1714500">
                <a:moveTo>
                  <a:pt x="72575" y="0"/>
                </a:moveTo>
                <a:lnTo>
                  <a:pt x="5578925" y="0"/>
                </a:lnTo>
                <a:cubicBezTo>
                  <a:pt x="5619007" y="0"/>
                  <a:pt x="5651500" y="32493"/>
                  <a:pt x="5651500" y="72575"/>
                </a:cubicBezTo>
                <a:lnTo>
                  <a:pt x="5651500" y="1641925"/>
                </a:lnTo>
                <a:cubicBezTo>
                  <a:pt x="5651500" y="1682007"/>
                  <a:pt x="5619007" y="1714500"/>
                  <a:pt x="5578925" y="1714500"/>
                </a:cubicBezTo>
                <a:lnTo>
                  <a:pt x="72575" y="1714500"/>
                </a:lnTo>
                <a:cubicBezTo>
                  <a:pt x="32493" y="1714500"/>
                  <a:pt x="0" y="1682007"/>
                  <a:pt x="0" y="1641925"/>
                </a:cubicBezTo>
                <a:lnTo>
                  <a:pt x="0" y="72575"/>
                </a:lnTo>
                <a:cubicBezTo>
                  <a:pt x="0" y="32493"/>
                  <a:pt x="32493" y="0"/>
                  <a:pt x="72575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0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6322786" y="3546929"/>
            <a:ext cx="543378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İyileştirme Döngüsü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22786" y="3946071"/>
            <a:ext cx="72571" cy="72571"/>
          </a:xfrm>
          <a:custGeom>
            <a:avLst/>
            <a:gdLst/>
            <a:ahLst/>
            <a:cxnLst/>
            <a:rect l="l" t="t" r="r" b="b"/>
            <a:pathLst>
              <a:path w="72571" h="72571">
                <a:moveTo>
                  <a:pt x="36286" y="0"/>
                </a:moveTo>
                <a:lnTo>
                  <a:pt x="36286" y="0"/>
                </a:lnTo>
                <a:cubicBezTo>
                  <a:pt x="56312" y="0"/>
                  <a:pt x="72571" y="16259"/>
                  <a:pt x="72571" y="36286"/>
                </a:cubicBezTo>
                <a:lnTo>
                  <a:pt x="72571" y="36286"/>
                </a:lnTo>
                <a:cubicBezTo>
                  <a:pt x="72571" y="56312"/>
                  <a:pt x="56312" y="72571"/>
                  <a:pt x="36286" y="72571"/>
                </a:cubicBezTo>
                <a:lnTo>
                  <a:pt x="36286" y="72571"/>
                </a:lnTo>
                <a:cubicBezTo>
                  <a:pt x="16259" y="72571"/>
                  <a:pt x="0" y="56312"/>
                  <a:pt x="0" y="36286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5" name="Text 43"/>
          <p:cNvSpPr/>
          <p:nvPr/>
        </p:nvSpPr>
        <p:spPr>
          <a:xfrm>
            <a:off x="6467929" y="3873500"/>
            <a:ext cx="2503714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Tespit: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Otomatik ve manuel denetimler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322786" y="4236357"/>
            <a:ext cx="72571" cy="72571"/>
          </a:xfrm>
          <a:custGeom>
            <a:avLst/>
            <a:gdLst/>
            <a:ahLst/>
            <a:cxnLst/>
            <a:rect l="l" t="t" r="r" b="b"/>
            <a:pathLst>
              <a:path w="72571" h="72571">
                <a:moveTo>
                  <a:pt x="36286" y="0"/>
                </a:moveTo>
                <a:lnTo>
                  <a:pt x="36286" y="0"/>
                </a:lnTo>
                <a:cubicBezTo>
                  <a:pt x="56312" y="0"/>
                  <a:pt x="72571" y="16259"/>
                  <a:pt x="72571" y="36286"/>
                </a:cubicBezTo>
                <a:lnTo>
                  <a:pt x="72571" y="36286"/>
                </a:lnTo>
                <a:cubicBezTo>
                  <a:pt x="72571" y="56312"/>
                  <a:pt x="56312" y="72571"/>
                  <a:pt x="36286" y="72571"/>
                </a:cubicBezTo>
                <a:lnTo>
                  <a:pt x="36286" y="72571"/>
                </a:lnTo>
                <a:cubicBezTo>
                  <a:pt x="16259" y="72571"/>
                  <a:pt x="0" y="56312"/>
                  <a:pt x="0" y="36286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7" name="Text 45"/>
          <p:cNvSpPr/>
          <p:nvPr/>
        </p:nvSpPr>
        <p:spPr>
          <a:xfrm>
            <a:off x="6467929" y="4163786"/>
            <a:ext cx="3048000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Analiz: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Risk değerlendirmesi ve önceliklendirme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22786" y="4526643"/>
            <a:ext cx="72571" cy="72571"/>
          </a:xfrm>
          <a:custGeom>
            <a:avLst/>
            <a:gdLst/>
            <a:ahLst/>
            <a:cxnLst/>
            <a:rect l="l" t="t" r="r" b="b"/>
            <a:pathLst>
              <a:path w="72571" h="72571">
                <a:moveTo>
                  <a:pt x="36286" y="0"/>
                </a:moveTo>
                <a:lnTo>
                  <a:pt x="36286" y="0"/>
                </a:lnTo>
                <a:cubicBezTo>
                  <a:pt x="56312" y="0"/>
                  <a:pt x="72571" y="16259"/>
                  <a:pt x="72571" y="36286"/>
                </a:cubicBezTo>
                <a:lnTo>
                  <a:pt x="72571" y="36286"/>
                </a:lnTo>
                <a:cubicBezTo>
                  <a:pt x="72571" y="56312"/>
                  <a:pt x="56312" y="72571"/>
                  <a:pt x="36286" y="72571"/>
                </a:cubicBezTo>
                <a:lnTo>
                  <a:pt x="36286" y="72571"/>
                </a:lnTo>
                <a:cubicBezTo>
                  <a:pt x="16259" y="72571"/>
                  <a:pt x="0" y="56312"/>
                  <a:pt x="0" y="36286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9" name="Text 47"/>
          <p:cNvSpPr/>
          <p:nvPr/>
        </p:nvSpPr>
        <p:spPr>
          <a:xfrm>
            <a:off x="6467929" y="4454071"/>
            <a:ext cx="2068286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Uygulama: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Düzeltme aksiyonları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22786" y="4816929"/>
            <a:ext cx="72571" cy="72571"/>
          </a:xfrm>
          <a:custGeom>
            <a:avLst/>
            <a:gdLst/>
            <a:ahLst/>
            <a:cxnLst/>
            <a:rect l="l" t="t" r="r" b="b"/>
            <a:pathLst>
              <a:path w="72571" h="72571">
                <a:moveTo>
                  <a:pt x="36286" y="0"/>
                </a:moveTo>
                <a:lnTo>
                  <a:pt x="36286" y="0"/>
                </a:lnTo>
                <a:cubicBezTo>
                  <a:pt x="56312" y="0"/>
                  <a:pt x="72571" y="16259"/>
                  <a:pt x="72571" y="36286"/>
                </a:cubicBezTo>
                <a:lnTo>
                  <a:pt x="72571" y="36286"/>
                </a:lnTo>
                <a:cubicBezTo>
                  <a:pt x="72571" y="56312"/>
                  <a:pt x="56312" y="72571"/>
                  <a:pt x="36286" y="72571"/>
                </a:cubicBezTo>
                <a:lnTo>
                  <a:pt x="36286" y="72571"/>
                </a:lnTo>
                <a:cubicBezTo>
                  <a:pt x="16259" y="72571"/>
                  <a:pt x="0" y="56312"/>
                  <a:pt x="0" y="36286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1" name="Text 49"/>
          <p:cNvSpPr/>
          <p:nvPr/>
        </p:nvSpPr>
        <p:spPr>
          <a:xfrm>
            <a:off x="6467929" y="4744357"/>
            <a:ext cx="1895929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Doğrulama:</a:t>
            </a:r>
            <a:pPr>
              <a:lnSpc>
                <a:spcPct val="120000"/>
              </a:lnSpc>
            </a:pPr>
            <a:r>
              <a:rPr lang="en-US" sz="1143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Etkinin ölçülmesi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168571" y="5261429"/>
            <a:ext cx="5660571" cy="1233714"/>
          </a:xfrm>
          <a:custGeom>
            <a:avLst/>
            <a:gdLst/>
            <a:ahLst/>
            <a:cxnLst/>
            <a:rect l="l" t="t" r="r" b="b"/>
            <a:pathLst>
              <a:path w="5660571" h="1233714">
                <a:moveTo>
                  <a:pt x="72567" y="0"/>
                </a:moveTo>
                <a:lnTo>
                  <a:pt x="5588004" y="0"/>
                </a:lnTo>
                <a:cubicBezTo>
                  <a:pt x="5628082" y="0"/>
                  <a:pt x="5660571" y="32489"/>
                  <a:pt x="5660571" y="72567"/>
                </a:cubicBezTo>
                <a:lnTo>
                  <a:pt x="5660571" y="1161147"/>
                </a:lnTo>
                <a:cubicBezTo>
                  <a:pt x="5660571" y="1201225"/>
                  <a:pt x="5628082" y="1233714"/>
                  <a:pt x="5588004" y="1233714"/>
                </a:cubicBezTo>
                <a:lnTo>
                  <a:pt x="72567" y="1233714"/>
                </a:lnTo>
                <a:cubicBezTo>
                  <a:pt x="32489" y="1233714"/>
                  <a:pt x="0" y="1201225"/>
                  <a:pt x="0" y="1161147"/>
                </a:cubicBezTo>
                <a:lnTo>
                  <a:pt x="0" y="72567"/>
                </a:lnTo>
                <a:cubicBezTo>
                  <a:pt x="0" y="32516"/>
                  <a:pt x="32516" y="0"/>
                  <a:pt x="7256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53" name="Text 51"/>
          <p:cNvSpPr/>
          <p:nvPr/>
        </p:nvSpPr>
        <p:spPr>
          <a:xfrm>
            <a:off x="6313714" y="5406571"/>
            <a:ext cx="545192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Alert Örnekleri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27321" y="5769429"/>
            <a:ext cx="108857" cy="108857"/>
          </a:xfrm>
          <a:custGeom>
            <a:avLst/>
            <a:gdLst/>
            <a:ahLst/>
            <a:cxnLst/>
            <a:rect l="l" t="t" r="r" b="b"/>
            <a:pathLst>
              <a:path w="108857" h="108857">
                <a:moveTo>
                  <a:pt x="54429" y="0"/>
                </a:moveTo>
                <a:cubicBezTo>
                  <a:pt x="57554" y="0"/>
                  <a:pt x="60424" y="1722"/>
                  <a:pt x="61912" y="4465"/>
                </a:cubicBezTo>
                <a:lnTo>
                  <a:pt x="107837" y="89509"/>
                </a:lnTo>
                <a:cubicBezTo>
                  <a:pt x="109261" y="92146"/>
                  <a:pt x="109197" y="95335"/>
                  <a:pt x="107667" y="97908"/>
                </a:cubicBezTo>
                <a:cubicBezTo>
                  <a:pt x="106136" y="100480"/>
                  <a:pt x="103351" y="102054"/>
                  <a:pt x="100353" y="102054"/>
                </a:cubicBezTo>
                <a:lnTo>
                  <a:pt x="8504" y="102054"/>
                </a:lnTo>
                <a:cubicBezTo>
                  <a:pt x="5507" y="102054"/>
                  <a:pt x="2743" y="100480"/>
                  <a:pt x="1191" y="97908"/>
                </a:cubicBezTo>
                <a:cubicBezTo>
                  <a:pt x="-361" y="95335"/>
                  <a:pt x="-404" y="92146"/>
                  <a:pt x="1021" y="89509"/>
                </a:cubicBezTo>
                <a:lnTo>
                  <a:pt x="46945" y="4465"/>
                </a:lnTo>
                <a:cubicBezTo>
                  <a:pt x="48433" y="1722"/>
                  <a:pt x="51303" y="0"/>
                  <a:pt x="54429" y="0"/>
                </a:cubicBezTo>
                <a:close/>
                <a:moveTo>
                  <a:pt x="54429" y="35719"/>
                </a:moveTo>
                <a:cubicBezTo>
                  <a:pt x="51601" y="35719"/>
                  <a:pt x="49326" y="37994"/>
                  <a:pt x="49326" y="40821"/>
                </a:cubicBezTo>
                <a:lnTo>
                  <a:pt x="49326" y="64634"/>
                </a:lnTo>
                <a:cubicBezTo>
                  <a:pt x="49326" y="67462"/>
                  <a:pt x="51601" y="69737"/>
                  <a:pt x="54429" y="69737"/>
                </a:cubicBezTo>
                <a:cubicBezTo>
                  <a:pt x="57256" y="69737"/>
                  <a:pt x="59531" y="67462"/>
                  <a:pt x="59531" y="64634"/>
                </a:cubicBezTo>
                <a:lnTo>
                  <a:pt x="59531" y="40821"/>
                </a:lnTo>
                <a:cubicBezTo>
                  <a:pt x="59531" y="37994"/>
                  <a:pt x="57256" y="35719"/>
                  <a:pt x="54429" y="35719"/>
                </a:cubicBezTo>
                <a:close/>
                <a:moveTo>
                  <a:pt x="60105" y="81643"/>
                </a:moveTo>
                <a:cubicBezTo>
                  <a:pt x="60234" y="79536"/>
                  <a:pt x="59184" y="77531"/>
                  <a:pt x="57377" y="76438"/>
                </a:cubicBezTo>
                <a:cubicBezTo>
                  <a:pt x="55571" y="75346"/>
                  <a:pt x="53307" y="75346"/>
                  <a:pt x="51501" y="76438"/>
                </a:cubicBezTo>
                <a:cubicBezTo>
                  <a:pt x="49695" y="77531"/>
                  <a:pt x="48644" y="79536"/>
                  <a:pt x="48773" y="81643"/>
                </a:cubicBezTo>
                <a:cubicBezTo>
                  <a:pt x="48644" y="83750"/>
                  <a:pt x="49695" y="85755"/>
                  <a:pt x="51501" y="86847"/>
                </a:cubicBezTo>
                <a:cubicBezTo>
                  <a:pt x="53307" y="87940"/>
                  <a:pt x="55571" y="87940"/>
                  <a:pt x="57377" y="86847"/>
                </a:cubicBezTo>
                <a:cubicBezTo>
                  <a:pt x="59184" y="85755"/>
                  <a:pt x="60234" y="83750"/>
                  <a:pt x="60105" y="81643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55" name="Text 53"/>
          <p:cNvSpPr/>
          <p:nvPr/>
        </p:nvSpPr>
        <p:spPr>
          <a:xfrm>
            <a:off x="6522357" y="5733143"/>
            <a:ext cx="1805214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Kerberoasting attempt detected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27321" y="5987143"/>
            <a:ext cx="108857" cy="108857"/>
          </a:xfrm>
          <a:custGeom>
            <a:avLst/>
            <a:gdLst/>
            <a:ahLst/>
            <a:cxnLst/>
            <a:rect l="l" t="t" r="r" b="b"/>
            <a:pathLst>
              <a:path w="108857" h="108857">
                <a:moveTo>
                  <a:pt x="54429" y="0"/>
                </a:moveTo>
                <a:cubicBezTo>
                  <a:pt x="57554" y="0"/>
                  <a:pt x="60424" y="1722"/>
                  <a:pt x="61912" y="4465"/>
                </a:cubicBezTo>
                <a:lnTo>
                  <a:pt x="107837" y="89509"/>
                </a:lnTo>
                <a:cubicBezTo>
                  <a:pt x="109261" y="92146"/>
                  <a:pt x="109197" y="95335"/>
                  <a:pt x="107667" y="97908"/>
                </a:cubicBezTo>
                <a:cubicBezTo>
                  <a:pt x="106136" y="100480"/>
                  <a:pt x="103351" y="102054"/>
                  <a:pt x="100353" y="102054"/>
                </a:cubicBezTo>
                <a:lnTo>
                  <a:pt x="8504" y="102054"/>
                </a:lnTo>
                <a:cubicBezTo>
                  <a:pt x="5507" y="102054"/>
                  <a:pt x="2743" y="100480"/>
                  <a:pt x="1191" y="97908"/>
                </a:cubicBezTo>
                <a:cubicBezTo>
                  <a:pt x="-361" y="95335"/>
                  <a:pt x="-404" y="92146"/>
                  <a:pt x="1021" y="89509"/>
                </a:cubicBezTo>
                <a:lnTo>
                  <a:pt x="46945" y="4465"/>
                </a:lnTo>
                <a:cubicBezTo>
                  <a:pt x="48433" y="1722"/>
                  <a:pt x="51303" y="0"/>
                  <a:pt x="54429" y="0"/>
                </a:cubicBezTo>
                <a:close/>
                <a:moveTo>
                  <a:pt x="54429" y="35719"/>
                </a:moveTo>
                <a:cubicBezTo>
                  <a:pt x="51601" y="35719"/>
                  <a:pt x="49326" y="37994"/>
                  <a:pt x="49326" y="40821"/>
                </a:cubicBezTo>
                <a:lnTo>
                  <a:pt x="49326" y="64634"/>
                </a:lnTo>
                <a:cubicBezTo>
                  <a:pt x="49326" y="67462"/>
                  <a:pt x="51601" y="69737"/>
                  <a:pt x="54429" y="69737"/>
                </a:cubicBezTo>
                <a:cubicBezTo>
                  <a:pt x="57256" y="69737"/>
                  <a:pt x="59531" y="67462"/>
                  <a:pt x="59531" y="64634"/>
                </a:cubicBezTo>
                <a:lnTo>
                  <a:pt x="59531" y="40821"/>
                </a:lnTo>
                <a:cubicBezTo>
                  <a:pt x="59531" y="37994"/>
                  <a:pt x="57256" y="35719"/>
                  <a:pt x="54429" y="35719"/>
                </a:cubicBezTo>
                <a:close/>
                <a:moveTo>
                  <a:pt x="60105" y="81643"/>
                </a:moveTo>
                <a:cubicBezTo>
                  <a:pt x="60234" y="79536"/>
                  <a:pt x="59184" y="77531"/>
                  <a:pt x="57377" y="76438"/>
                </a:cubicBezTo>
                <a:cubicBezTo>
                  <a:pt x="55571" y="75346"/>
                  <a:pt x="53307" y="75346"/>
                  <a:pt x="51501" y="76438"/>
                </a:cubicBezTo>
                <a:cubicBezTo>
                  <a:pt x="49695" y="77531"/>
                  <a:pt x="48644" y="79536"/>
                  <a:pt x="48773" y="81643"/>
                </a:cubicBezTo>
                <a:cubicBezTo>
                  <a:pt x="48644" y="83750"/>
                  <a:pt x="49695" y="85755"/>
                  <a:pt x="51501" y="86847"/>
                </a:cubicBezTo>
                <a:cubicBezTo>
                  <a:pt x="53307" y="87940"/>
                  <a:pt x="55571" y="87940"/>
                  <a:pt x="57377" y="86847"/>
                </a:cubicBezTo>
                <a:cubicBezTo>
                  <a:pt x="59184" y="85755"/>
                  <a:pt x="60234" y="83750"/>
                  <a:pt x="60105" y="81643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57" name="Text 55"/>
          <p:cNvSpPr/>
          <p:nvPr/>
        </p:nvSpPr>
        <p:spPr>
          <a:xfrm>
            <a:off x="6522357" y="5950857"/>
            <a:ext cx="16510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failed login attempts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327321" y="6204857"/>
            <a:ext cx="108857" cy="108857"/>
          </a:xfrm>
          <a:custGeom>
            <a:avLst/>
            <a:gdLst/>
            <a:ahLst/>
            <a:cxnLst/>
            <a:rect l="l" t="t" r="r" b="b"/>
            <a:pathLst>
              <a:path w="108857" h="108857">
                <a:moveTo>
                  <a:pt x="54429" y="0"/>
                </a:moveTo>
                <a:cubicBezTo>
                  <a:pt x="57554" y="0"/>
                  <a:pt x="60424" y="1722"/>
                  <a:pt x="61912" y="4465"/>
                </a:cubicBezTo>
                <a:lnTo>
                  <a:pt x="107837" y="89509"/>
                </a:lnTo>
                <a:cubicBezTo>
                  <a:pt x="109261" y="92146"/>
                  <a:pt x="109197" y="95335"/>
                  <a:pt x="107667" y="97908"/>
                </a:cubicBezTo>
                <a:cubicBezTo>
                  <a:pt x="106136" y="100480"/>
                  <a:pt x="103351" y="102054"/>
                  <a:pt x="100353" y="102054"/>
                </a:cubicBezTo>
                <a:lnTo>
                  <a:pt x="8504" y="102054"/>
                </a:lnTo>
                <a:cubicBezTo>
                  <a:pt x="5507" y="102054"/>
                  <a:pt x="2743" y="100480"/>
                  <a:pt x="1191" y="97908"/>
                </a:cubicBezTo>
                <a:cubicBezTo>
                  <a:pt x="-361" y="95335"/>
                  <a:pt x="-404" y="92146"/>
                  <a:pt x="1021" y="89509"/>
                </a:cubicBezTo>
                <a:lnTo>
                  <a:pt x="46945" y="4465"/>
                </a:lnTo>
                <a:cubicBezTo>
                  <a:pt x="48433" y="1722"/>
                  <a:pt x="51303" y="0"/>
                  <a:pt x="54429" y="0"/>
                </a:cubicBezTo>
                <a:close/>
                <a:moveTo>
                  <a:pt x="54429" y="35719"/>
                </a:moveTo>
                <a:cubicBezTo>
                  <a:pt x="51601" y="35719"/>
                  <a:pt x="49326" y="37994"/>
                  <a:pt x="49326" y="40821"/>
                </a:cubicBezTo>
                <a:lnTo>
                  <a:pt x="49326" y="64634"/>
                </a:lnTo>
                <a:cubicBezTo>
                  <a:pt x="49326" y="67462"/>
                  <a:pt x="51601" y="69737"/>
                  <a:pt x="54429" y="69737"/>
                </a:cubicBezTo>
                <a:cubicBezTo>
                  <a:pt x="57256" y="69737"/>
                  <a:pt x="59531" y="67462"/>
                  <a:pt x="59531" y="64634"/>
                </a:cubicBezTo>
                <a:lnTo>
                  <a:pt x="59531" y="40821"/>
                </a:lnTo>
                <a:cubicBezTo>
                  <a:pt x="59531" y="37994"/>
                  <a:pt x="57256" y="35719"/>
                  <a:pt x="54429" y="35719"/>
                </a:cubicBezTo>
                <a:close/>
                <a:moveTo>
                  <a:pt x="60105" y="81643"/>
                </a:moveTo>
                <a:cubicBezTo>
                  <a:pt x="60234" y="79536"/>
                  <a:pt x="59184" y="77531"/>
                  <a:pt x="57377" y="76438"/>
                </a:cubicBezTo>
                <a:cubicBezTo>
                  <a:pt x="55571" y="75346"/>
                  <a:pt x="53307" y="75346"/>
                  <a:pt x="51501" y="76438"/>
                </a:cubicBezTo>
                <a:cubicBezTo>
                  <a:pt x="49695" y="77531"/>
                  <a:pt x="48644" y="79536"/>
                  <a:pt x="48773" y="81643"/>
                </a:cubicBezTo>
                <a:cubicBezTo>
                  <a:pt x="48644" y="83750"/>
                  <a:pt x="49695" y="85755"/>
                  <a:pt x="51501" y="86847"/>
                </a:cubicBezTo>
                <a:cubicBezTo>
                  <a:pt x="53307" y="87940"/>
                  <a:pt x="55571" y="87940"/>
                  <a:pt x="57377" y="86847"/>
                </a:cubicBezTo>
                <a:cubicBezTo>
                  <a:pt x="59184" y="85755"/>
                  <a:pt x="60234" y="83750"/>
                  <a:pt x="60105" y="81643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59" name="Text 57"/>
          <p:cNvSpPr/>
          <p:nvPr/>
        </p:nvSpPr>
        <p:spPr>
          <a:xfrm>
            <a:off x="6522357" y="6168571"/>
            <a:ext cx="15330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Privilege escalation activity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f21be12e52328db9d9b5c4e0434d855ea558bf7a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180" r="18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400175"/>
            <a:ext cx="1104900" cy="390525"/>
          </a:xfrm>
          <a:custGeom>
            <a:avLst/>
            <a:gdLst/>
            <a:ahLst/>
            <a:cxnLst/>
            <a:rect l="l" t="t" r="r" b="b"/>
            <a:pathLst>
              <a:path w="1104900" h="390525">
                <a:moveTo>
                  <a:pt x="38100" y="0"/>
                </a:moveTo>
                <a:lnTo>
                  <a:pt x="1066800" y="0"/>
                </a:lnTo>
                <a:cubicBezTo>
                  <a:pt x="1087842" y="0"/>
                  <a:pt x="1104900" y="17058"/>
                  <a:pt x="1104900" y="38100"/>
                </a:cubicBezTo>
                <a:lnTo>
                  <a:pt x="1104900" y="352425"/>
                </a:lnTo>
                <a:cubicBezTo>
                  <a:pt x="1104900" y="373467"/>
                  <a:pt x="1087842" y="390525"/>
                  <a:pt x="106680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 w="12700">
            <a:solidFill>
              <a:srgbClr val="D94A38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2925" y="1509713"/>
            <a:ext cx="863203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05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024062"/>
            <a:ext cx="117729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İyileştirmeleri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 Sonuçlar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824413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5091113"/>
            <a:ext cx="65151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Uygulanan sıkılaştırmaların etkisi ve güvenlik kazanımları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 POSTURE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Güvenlik Duruşu Öncesi ve Sonrası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295400"/>
            <a:ext cx="5619750" cy="4191000"/>
          </a:xfrm>
          <a:custGeom>
            <a:avLst/>
            <a:gdLst/>
            <a:ahLst/>
            <a:cxnLst/>
            <a:rect l="l" t="t" r="r" b="b"/>
            <a:pathLst>
              <a:path w="5619750" h="4191000">
                <a:moveTo>
                  <a:pt x="38100" y="0"/>
                </a:moveTo>
                <a:lnTo>
                  <a:pt x="5543558" y="0"/>
                </a:lnTo>
                <a:cubicBezTo>
                  <a:pt x="5585638" y="0"/>
                  <a:pt x="5619750" y="34112"/>
                  <a:pt x="5619750" y="76192"/>
                </a:cubicBezTo>
                <a:lnTo>
                  <a:pt x="5619750" y="4114808"/>
                </a:lnTo>
                <a:cubicBezTo>
                  <a:pt x="5619750" y="4156888"/>
                  <a:pt x="5585638" y="4191000"/>
                  <a:pt x="5543558" y="4191000"/>
                </a:cubicBezTo>
                <a:lnTo>
                  <a:pt x="38100" y="4191000"/>
                </a:lnTo>
                <a:cubicBezTo>
                  <a:pt x="17072" y="4191000"/>
                  <a:pt x="0" y="4173928"/>
                  <a:pt x="0" y="415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5000"/>
                </a:srgbClr>
              </a:gs>
              <a:gs pos="100000">
                <a:srgbClr val="D94A38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400050" y="1295400"/>
            <a:ext cx="38100" cy="4191000"/>
          </a:xfrm>
          <a:custGeom>
            <a:avLst/>
            <a:gdLst/>
            <a:ahLst/>
            <a:cxnLst/>
            <a:rect l="l" t="t" r="r" b="b"/>
            <a:pathLst>
              <a:path w="38100" h="4191000">
                <a:moveTo>
                  <a:pt x="38100" y="0"/>
                </a:moveTo>
                <a:lnTo>
                  <a:pt x="38100" y="0"/>
                </a:lnTo>
                <a:lnTo>
                  <a:pt x="38100" y="4191000"/>
                </a:lnTo>
                <a:lnTo>
                  <a:pt x="38100" y="4191000"/>
                </a:lnTo>
                <a:cubicBezTo>
                  <a:pt x="17072" y="4191000"/>
                  <a:pt x="0" y="4173928"/>
                  <a:pt x="0" y="415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7" name="Shape 5"/>
          <p:cNvSpPr/>
          <p:nvPr/>
        </p:nvSpPr>
        <p:spPr>
          <a:xfrm>
            <a:off x="571500" y="14478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66750" y="15430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62136" y="62136"/>
                </a:moveTo>
                <a:cubicBezTo>
                  <a:pt x="65633" y="58638"/>
                  <a:pt x="71289" y="58638"/>
                  <a:pt x="74749" y="62136"/>
                </a:cubicBezTo>
                <a:lnTo>
                  <a:pt x="95213" y="82600"/>
                </a:lnTo>
                <a:lnTo>
                  <a:pt x="115677" y="62136"/>
                </a:lnTo>
                <a:cubicBezTo>
                  <a:pt x="119174" y="58638"/>
                  <a:pt x="124830" y="58638"/>
                  <a:pt x="128290" y="62136"/>
                </a:cubicBezTo>
                <a:cubicBezTo>
                  <a:pt x="131750" y="65633"/>
                  <a:pt x="131787" y="71289"/>
                  <a:pt x="128290" y="74749"/>
                </a:cubicBezTo>
                <a:lnTo>
                  <a:pt x="107826" y="95213"/>
                </a:lnTo>
                <a:lnTo>
                  <a:pt x="128290" y="115677"/>
                </a:lnTo>
                <a:cubicBezTo>
                  <a:pt x="131787" y="119174"/>
                  <a:pt x="131787" y="124830"/>
                  <a:pt x="128290" y="128290"/>
                </a:cubicBezTo>
                <a:cubicBezTo>
                  <a:pt x="124792" y="131750"/>
                  <a:pt x="119137" y="131787"/>
                  <a:pt x="115677" y="128290"/>
                </a:cubicBezTo>
                <a:lnTo>
                  <a:pt x="95213" y="107826"/>
                </a:lnTo>
                <a:lnTo>
                  <a:pt x="74749" y="128290"/>
                </a:lnTo>
                <a:cubicBezTo>
                  <a:pt x="71251" y="131787"/>
                  <a:pt x="65596" y="131787"/>
                  <a:pt x="62136" y="128290"/>
                </a:cubicBezTo>
                <a:cubicBezTo>
                  <a:pt x="58675" y="124792"/>
                  <a:pt x="58638" y="119137"/>
                  <a:pt x="62136" y="115677"/>
                </a:cubicBezTo>
                <a:lnTo>
                  <a:pt x="82600" y="95213"/>
                </a:lnTo>
                <a:lnTo>
                  <a:pt x="62136" y="74749"/>
                </a:lnTo>
                <a:cubicBezTo>
                  <a:pt x="58638" y="71251"/>
                  <a:pt x="58638" y="65596"/>
                  <a:pt x="62136" y="62136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9" name="Text 7"/>
          <p:cNvSpPr/>
          <p:nvPr/>
        </p:nvSpPr>
        <p:spPr>
          <a:xfrm>
            <a:off x="1028700" y="1485900"/>
            <a:ext cx="1914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Hardening Öncesi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1500" y="1981200"/>
            <a:ext cx="5295900" cy="762000"/>
          </a:xfrm>
          <a:custGeom>
            <a:avLst/>
            <a:gdLst/>
            <a:ahLst/>
            <a:cxnLst/>
            <a:rect l="l" t="t" r="r" b="b"/>
            <a:pathLst>
              <a:path w="5295900" h="7620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723900"/>
                </a:lnTo>
                <a:cubicBezTo>
                  <a:pt x="5295900" y="744928"/>
                  <a:pt x="5278828" y="762000"/>
                  <a:pt x="52578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1" name="Text 9"/>
          <p:cNvSpPr/>
          <p:nvPr/>
        </p:nvSpPr>
        <p:spPr>
          <a:xfrm>
            <a:off x="685800" y="2133600"/>
            <a:ext cx="182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Şifresi Dolmayan Hesaplar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403205" y="2095500"/>
            <a:ext cx="466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15+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85800" y="24384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Ayrıcalıklı hesaplar, uzun süreli erişim riski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1500" y="2857500"/>
            <a:ext cx="5295900" cy="762000"/>
          </a:xfrm>
          <a:custGeom>
            <a:avLst/>
            <a:gdLst/>
            <a:ahLst/>
            <a:cxnLst/>
            <a:rect l="l" t="t" r="r" b="b"/>
            <a:pathLst>
              <a:path w="5295900" h="7620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723900"/>
                </a:lnTo>
                <a:cubicBezTo>
                  <a:pt x="5295900" y="744928"/>
                  <a:pt x="5278828" y="762000"/>
                  <a:pt x="52578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5" name="Text 13"/>
          <p:cNvSpPr/>
          <p:nvPr/>
        </p:nvSpPr>
        <p:spPr>
          <a:xfrm>
            <a:off x="685800" y="3009900"/>
            <a:ext cx="1533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SMBv1 Aktif Sunucular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486698" y="2971800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45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85800" y="33147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WannaCry, Petya gibi fidye yazılımlarına açık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71500" y="3733800"/>
            <a:ext cx="5295900" cy="723900"/>
          </a:xfrm>
          <a:custGeom>
            <a:avLst/>
            <a:gdLst/>
            <a:ahLst/>
            <a:cxnLst/>
            <a:rect l="l" t="t" r="r" b="b"/>
            <a:pathLst>
              <a:path w="5295900" h="723900">
                <a:moveTo>
                  <a:pt x="38099" y="0"/>
                </a:moveTo>
                <a:lnTo>
                  <a:pt x="5257801" y="0"/>
                </a:lnTo>
                <a:cubicBezTo>
                  <a:pt x="5278828" y="0"/>
                  <a:pt x="5295900" y="17072"/>
                  <a:pt x="5295900" y="38099"/>
                </a:cubicBezTo>
                <a:lnTo>
                  <a:pt x="5295900" y="685801"/>
                </a:lnTo>
                <a:cubicBezTo>
                  <a:pt x="5295900" y="706828"/>
                  <a:pt x="5278828" y="723900"/>
                  <a:pt x="5257801" y="723900"/>
                </a:cubicBezTo>
                <a:lnTo>
                  <a:pt x="38099" y="723900"/>
                </a:lnTo>
                <a:cubicBezTo>
                  <a:pt x="17072" y="723900"/>
                  <a:pt x="0" y="706828"/>
                  <a:pt x="0" y="6858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9" name="Text 17"/>
          <p:cNvSpPr/>
          <p:nvPr/>
        </p:nvSpPr>
        <p:spPr>
          <a:xfrm>
            <a:off x="685800" y="3867150"/>
            <a:ext cx="115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Uzunluğu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912965" y="3848100"/>
            <a:ext cx="933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 karakter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85800" y="41529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 NIST önerilerine göre çok zayıf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71500" y="4572000"/>
            <a:ext cx="5295900" cy="762000"/>
          </a:xfrm>
          <a:custGeom>
            <a:avLst/>
            <a:gdLst/>
            <a:ahLst/>
            <a:cxnLst/>
            <a:rect l="l" t="t" r="r" b="b"/>
            <a:pathLst>
              <a:path w="5295900" h="7620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723900"/>
                </a:lnTo>
                <a:cubicBezTo>
                  <a:pt x="5295900" y="744928"/>
                  <a:pt x="5278828" y="762000"/>
                  <a:pt x="52578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3" name="Text 21"/>
          <p:cNvSpPr/>
          <p:nvPr/>
        </p:nvSpPr>
        <p:spPr>
          <a:xfrm>
            <a:off x="685800" y="4724400"/>
            <a:ext cx="1724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Admin Hesapları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361831" y="4686300"/>
            <a:ext cx="504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25+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85800" y="50292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Aşırı ayrıcalık, geniş saldırı yüzeyi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91250" y="1295400"/>
            <a:ext cx="5619750" cy="4191000"/>
          </a:xfrm>
          <a:custGeom>
            <a:avLst/>
            <a:gdLst/>
            <a:ahLst/>
            <a:cxnLst/>
            <a:rect l="l" t="t" r="r" b="b"/>
            <a:pathLst>
              <a:path w="5619750" h="4191000">
                <a:moveTo>
                  <a:pt x="38100" y="0"/>
                </a:moveTo>
                <a:lnTo>
                  <a:pt x="5543558" y="0"/>
                </a:lnTo>
                <a:cubicBezTo>
                  <a:pt x="5585638" y="0"/>
                  <a:pt x="5619750" y="34112"/>
                  <a:pt x="5619750" y="76192"/>
                </a:cubicBezTo>
                <a:lnTo>
                  <a:pt x="5619750" y="4114808"/>
                </a:lnTo>
                <a:cubicBezTo>
                  <a:pt x="5619750" y="4156888"/>
                  <a:pt x="5585638" y="4191000"/>
                  <a:pt x="5543558" y="4191000"/>
                </a:cubicBezTo>
                <a:lnTo>
                  <a:pt x="38100" y="4191000"/>
                </a:lnTo>
                <a:cubicBezTo>
                  <a:pt x="17072" y="4191000"/>
                  <a:pt x="0" y="4173928"/>
                  <a:pt x="0" y="415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5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27" name="Shape 25"/>
          <p:cNvSpPr/>
          <p:nvPr/>
        </p:nvSpPr>
        <p:spPr>
          <a:xfrm>
            <a:off x="6191250" y="1295400"/>
            <a:ext cx="38100" cy="4191000"/>
          </a:xfrm>
          <a:custGeom>
            <a:avLst/>
            <a:gdLst/>
            <a:ahLst/>
            <a:cxnLst/>
            <a:rect l="l" t="t" r="r" b="b"/>
            <a:pathLst>
              <a:path w="38100" h="4191000">
                <a:moveTo>
                  <a:pt x="38100" y="0"/>
                </a:moveTo>
                <a:lnTo>
                  <a:pt x="38100" y="0"/>
                </a:lnTo>
                <a:lnTo>
                  <a:pt x="38100" y="4191000"/>
                </a:lnTo>
                <a:lnTo>
                  <a:pt x="38100" y="4191000"/>
                </a:lnTo>
                <a:cubicBezTo>
                  <a:pt x="17072" y="4191000"/>
                  <a:pt x="0" y="4173928"/>
                  <a:pt x="0" y="415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8" name="Shape 26"/>
          <p:cNvSpPr/>
          <p:nvPr/>
        </p:nvSpPr>
        <p:spPr>
          <a:xfrm>
            <a:off x="6362700" y="14478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6457950" y="15430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0" name="Text 28"/>
          <p:cNvSpPr/>
          <p:nvPr/>
        </p:nvSpPr>
        <p:spPr>
          <a:xfrm>
            <a:off x="6819900" y="1485900"/>
            <a:ext cx="1971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Hardening Sonrası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62700" y="1981200"/>
            <a:ext cx="5295900" cy="762000"/>
          </a:xfrm>
          <a:custGeom>
            <a:avLst/>
            <a:gdLst/>
            <a:ahLst/>
            <a:cxnLst/>
            <a:rect l="l" t="t" r="r" b="b"/>
            <a:pathLst>
              <a:path w="5295900" h="7620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723900"/>
                </a:lnTo>
                <a:cubicBezTo>
                  <a:pt x="5295900" y="744928"/>
                  <a:pt x="5278828" y="762000"/>
                  <a:pt x="52578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Text 30"/>
          <p:cNvSpPr/>
          <p:nvPr/>
        </p:nvSpPr>
        <p:spPr>
          <a:xfrm>
            <a:off x="6477000" y="2133600"/>
            <a:ext cx="1828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Şifresi Dolmayan Hesaplar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398448" y="2095500"/>
            <a:ext cx="257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477000" y="24384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Tümüne parola politikası uygulandı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362700" y="2857500"/>
            <a:ext cx="5295900" cy="762000"/>
          </a:xfrm>
          <a:custGeom>
            <a:avLst/>
            <a:gdLst/>
            <a:ahLst/>
            <a:cxnLst/>
            <a:rect l="l" t="t" r="r" b="b"/>
            <a:pathLst>
              <a:path w="5295900" h="7620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723900"/>
                </a:lnTo>
                <a:cubicBezTo>
                  <a:pt x="5295900" y="744928"/>
                  <a:pt x="5278828" y="762000"/>
                  <a:pt x="52578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6" name="Text 34"/>
          <p:cNvSpPr/>
          <p:nvPr/>
        </p:nvSpPr>
        <p:spPr>
          <a:xfrm>
            <a:off x="6477000" y="3009900"/>
            <a:ext cx="1533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SMBv1 Aktif Sunucular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1398448" y="2971800"/>
            <a:ext cx="257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77000" y="33147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Tamamen devre dışı bırakıldı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2700" y="3733800"/>
            <a:ext cx="5295900" cy="723900"/>
          </a:xfrm>
          <a:custGeom>
            <a:avLst/>
            <a:gdLst/>
            <a:ahLst/>
            <a:cxnLst/>
            <a:rect l="l" t="t" r="r" b="b"/>
            <a:pathLst>
              <a:path w="5295900" h="723900">
                <a:moveTo>
                  <a:pt x="38099" y="0"/>
                </a:moveTo>
                <a:lnTo>
                  <a:pt x="5257801" y="0"/>
                </a:lnTo>
                <a:cubicBezTo>
                  <a:pt x="5278828" y="0"/>
                  <a:pt x="5295900" y="17072"/>
                  <a:pt x="5295900" y="38099"/>
                </a:cubicBezTo>
                <a:lnTo>
                  <a:pt x="5295900" y="685801"/>
                </a:lnTo>
                <a:cubicBezTo>
                  <a:pt x="5295900" y="706828"/>
                  <a:pt x="5278828" y="723900"/>
                  <a:pt x="5257801" y="723900"/>
                </a:cubicBezTo>
                <a:lnTo>
                  <a:pt x="38099" y="723900"/>
                </a:lnTo>
                <a:cubicBezTo>
                  <a:pt x="17072" y="723900"/>
                  <a:pt x="0" y="706828"/>
                  <a:pt x="0" y="685801"/>
                </a:cubicBezTo>
                <a:lnTo>
                  <a:pt x="0" y="38099"/>
                </a:lnTo>
                <a:cubicBezTo>
                  <a:pt x="0" y="17072"/>
                  <a:pt x="17072" y="0"/>
                  <a:pt x="3809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0" name="Text 38"/>
          <p:cNvSpPr/>
          <p:nvPr/>
        </p:nvSpPr>
        <p:spPr>
          <a:xfrm>
            <a:off x="6477000" y="3867150"/>
            <a:ext cx="115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Uzunluğu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634216" y="3848100"/>
            <a:ext cx="1009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12 karakter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477000" y="41529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 NIST önerilerine uygun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62700" y="4572000"/>
            <a:ext cx="5295900" cy="762000"/>
          </a:xfrm>
          <a:custGeom>
            <a:avLst/>
            <a:gdLst/>
            <a:ahLst/>
            <a:cxnLst/>
            <a:rect l="l" t="t" r="r" b="b"/>
            <a:pathLst>
              <a:path w="5295900" h="7620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723900"/>
                </a:lnTo>
                <a:cubicBezTo>
                  <a:pt x="5295900" y="744928"/>
                  <a:pt x="5278828" y="762000"/>
                  <a:pt x="52578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4" name="Text 42"/>
          <p:cNvSpPr/>
          <p:nvPr/>
        </p:nvSpPr>
        <p:spPr>
          <a:xfrm>
            <a:off x="6477000" y="4724400"/>
            <a:ext cx="1724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Admin Hesapları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403806" y="4686300"/>
            <a:ext cx="257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77000" y="50292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practice aralığına düşürüldü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MEASURABLE RESULTS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Risk Azaltma Oranları ve Güvenlik Kazanımları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4A38"/>
          </a:solidFill>
          <a:ln/>
        </p:spPr>
      </p:sp>
      <p:pic>
        <p:nvPicPr>
          <p:cNvPr id="5" name="Image 0" descr="https://kimi-img.moonshot.cn/pub/slides/26-01-20-21:13:17-d5nnur9g4png5589i98g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381000" y="1295400"/>
            <a:ext cx="5638800" cy="2286000"/>
          </a:xfrm>
          <a:prstGeom prst="roundRect">
            <a:avLst>
              <a:gd name="adj" fmla="val 0"/>
            </a:avLst>
          </a:prstGeom>
        </p:spPr>
      </p:pic>
      <p:sp>
        <p:nvSpPr>
          <p:cNvPr id="6" name="Shape 3"/>
          <p:cNvSpPr/>
          <p:nvPr/>
        </p:nvSpPr>
        <p:spPr>
          <a:xfrm>
            <a:off x="6176963" y="1300163"/>
            <a:ext cx="5629275" cy="885825"/>
          </a:xfrm>
          <a:custGeom>
            <a:avLst/>
            <a:gdLst/>
            <a:ahLst/>
            <a:cxnLst/>
            <a:rect l="l" t="t" r="r" b="b"/>
            <a:pathLst>
              <a:path w="5629275" h="885825">
                <a:moveTo>
                  <a:pt x="76199" y="0"/>
                </a:moveTo>
                <a:lnTo>
                  <a:pt x="5553076" y="0"/>
                </a:lnTo>
                <a:cubicBezTo>
                  <a:pt x="5595160" y="0"/>
                  <a:pt x="5629275" y="34115"/>
                  <a:pt x="5629275" y="76199"/>
                </a:cubicBezTo>
                <a:lnTo>
                  <a:pt x="5629275" y="809626"/>
                </a:lnTo>
                <a:cubicBezTo>
                  <a:pt x="5629275" y="851710"/>
                  <a:pt x="5595160" y="885825"/>
                  <a:pt x="5553076" y="885825"/>
                </a:cubicBezTo>
                <a:lnTo>
                  <a:pt x="76199" y="885825"/>
                </a:lnTo>
                <a:cubicBezTo>
                  <a:pt x="34115" y="885825"/>
                  <a:pt x="0" y="851710"/>
                  <a:pt x="0" y="8096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0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34125" y="1495425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Brute Force Saldırı Riski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1069241" y="1457325"/>
            <a:ext cx="7239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%90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334125" y="1838325"/>
            <a:ext cx="538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 karakter parola + hesap kilitleme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176963" y="2309813"/>
            <a:ext cx="5629275" cy="885825"/>
          </a:xfrm>
          <a:custGeom>
            <a:avLst/>
            <a:gdLst/>
            <a:ahLst/>
            <a:cxnLst/>
            <a:rect l="l" t="t" r="r" b="b"/>
            <a:pathLst>
              <a:path w="5629275" h="885825">
                <a:moveTo>
                  <a:pt x="76199" y="0"/>
                </a:moveTo>
                <a:lnTo>
                  <a:pt x="5553076" y="0"/>
                </a:lnTo>
                <a:cubicBezTo>
                  <a:pt x="5595160" y="0"/>
                  <a:pt x="5629275" y="34115"/>
                  <a:pt x="5629275" y="76199"/>
                </a:cubicBezTo>
                <a:lnTo>
                  <a:pt x="5629275" y="809626"/>
                </a:lnTo>
                <a:cubicBezTo>
                  <a:pt x="5629275" y="851710"/>
                  <a:pt x="5595160" y="885825"/>
                  <a:pt x="5553076" y="885825"/>
                </a:cubicBezTo>
                <a:lnTo>
                  <a:pt x="76199" y="885825"/>
                </a:lnTo>
                <a:cubicBezTo>
                  <a:pt x="34115" y="885825"/>
                  <a:pt x="0" y="851710"/>
                  <a:pt x="0" y="8096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0000"/>
                </a:srgbClr>
              </a:gs>
              <a:gs pos="100000">
                <a:srgbClr val="D94A38">
                  <a:alpha val="5000"/>
                </a:srgbClr>
              </a:gs>
            </a:gsLst>
            <a:lin ang="2700000" scaled="1"/>
          </a:gradFill>
          <a:ln w="12700">
            <a:solidFill>
              <a:srgbClr val="D94A38">
                <a:alpha val="30196"/>
              </a:srgbClr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34125" y="2505075"/>
            <a:ext cx="2009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SMBv1 Ransomware Riski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1080700" y="2466975"/>
            <a:ext cx="714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%99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334125" y="2847975"/>
            <a:ext cx="538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Protokol tamamen kapalı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6176963" y="3319463"/>
            <a:ext cx="5629275" cy="885825"/>
          </a:xfrm>
          <a:custGeom>
            <a:avLst/>
            <a:gdLst/>
            <a:ahLst/>
            <a:cxnLst/>
            <a:rect l="l" t="t" r="r" b="b"/>
            <a:pathLst>
              <a:path w="5629275" h="885825">
                <a:moveTo>
                  <a:pt x="76199" y="0"/>
                </a:moveTo>
                <a:lnTo>
                  <a:pt x="5553076" y="0"/>
                </a:lnTo>
                <a:cubicBezTo>
                  <a:pt x="5595160" y="0"/>
                  <a:pt x="5629275" y="34115"/>
                  <a:pt x="5629275" y="76199"/>
                </a:cubicBezTo>
                <a:lnTo>
                  <a:pt x="5629275" y="809626"/>
                </a:lnTo>
                <a:cubicBezTo>
                  <a:pt x="5629275" y="851710"/>
                  <a:pt x="5595160" y="885825"/>
                  <a:pt x="5553076" y="885825"/>
                </a:cubicBezTo>
                <a:lnTo>
                  <a:pt x="76199" y="885825"/>
                </a:lnTo>
                <a:cubicBezTo>
                  <a:pt x="34115" y="885825"/>
                  <a:pt x="0" y="851710"/>
                  <a:pt x="0" y="8096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gradFill rotWithShape="1" flip="none">
            <a:gsLst>
              <a:gs pos="0">
                <a:srgbClr val="6C7A89">
                  <a:alpha val="10000"/>
                </a:srgbClr>
              </a:gs>
              <a:gs pos="100000">
                <a:srgbClr val="6C7A89">
                  <a:alpha val="5000"/>
                </a:srgbClr>
              </a:gs>
            </a:gsLst>
            <a:lin ang="2700000" scaled="1"/>
          </a:gradFill>
          <a:ln w="12700">
            <a:solidFill>
              <a:srgbClr val="6C7A89">
                <a:alpha val="30196"/>
              </a:srgbClr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34125" y="3514725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Lateral Movement Riski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1082338" y="3476625"/>
            <a:ext cx="714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6C7A8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%85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334125" y="3857625"/>
            <a:ext cx="5381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Tier 0 izolasyonu + SMBv1 kapatma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381000" y="4362450"/>
            <a:ext cx="3705225" cy="1219200"/>
          </a:xfrm>
          <a:custGeom>
            <a:avLst/>
            <a:gdLst/>
            <a:ahLst/>
            <a:cxnLst/>
            <a:rect l="l" t="t" r="r" b="b"/>
            <a:pathLst>
              <a:path w="3705225" h="1219200">
                <a:moveTo>
                  <a:pt x="76200" y="0"/>
                </a:moveTo>
                <a:lnTo>
                  <a:pt x="3629025" y="0"/>
                </a:lnTo>
                <a:cubicBezTo>
                  <a:pt x="3671081" y="0"/>
                  <a:pt x="3705225" y="34144"/>
                  <a:pt x="3705225" y="76200"/>
                </a:cubicBezTo>
                <a:lnTo>
                  <a:pt x="3705225" y="1143000"/>
                </a:lnTo>
                <a:cubicBezTo>
                  <a:pt x="3705225" y="1185056"/>
                  <a:pt x="3671081" y="1219200"/>
                  <a:pt x="3629025" y="1219200"/>
                </a:cubicBezTo>
                <a:lnTo>
                  <a:pt x="76200" y="1219200"/>
                </a:lnTo>
                <a:cubicBezTo>
                  <a:pt x="34144" y="1219200"/>
                  <a:pt x="0" y="1185056"/>
                  <a:pt x="0" y="11430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19" name="Shape 16"/>
          <p:cNvSpPr/>
          <p:nvPr/>
        </p:nvSpPr>
        <p:spPr>
          <a:xfrm>
            <a:off x="557213" y="45624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12514" y="117872"/>
                </a:moveTo>
                <a:cubicBezTo>
                  <a:pt x="145063" y="117872"/>
                  <a:pt x="171450" y="91485"/>
                  <a:pt x="171450" y="58936"/>
                </a:cubicBezTo>
                <a:cubicBezTo>
                  <a:pt x="171450" y="26387"/>
                  <a:pt x="145063" y="0"/>
                  <a:pt x="112514" y="0"/>
                </a:cubicBezTo>
                <a:cubicBezTo>
                  <a:pt x="79965" y="0"/>
                  <a:pt x="53578" y="26387"/>
                  <a:pt x="53578" y="58936"/>
                </a:cubicBezTo>
                <a:cubicBezTo>
                  <a:pt x="53578" y="65198"/>
                  <a:pt x="54549" y="71259"/>
                  <a:pt x="56357" y="76918"/>
                </a:cubicBezTo>
                <a:lnTo>
                  <a:pt x="2344" y="130932"/>
                </a:lnTo>
                <a:cubicBezTo>
                  <a:pt x="837" y="132438"/>
                  <a:pt x="0" y="134481"/>
                  <a:pt x="0" y="136624"/>
                </a:cubicBezTo>
                <a:lnTo>
                  <a:pt x="0" y="163413"/>
                </a:lnTo>
                <a:cubicBezTo>
                  <a:pt x="0" y="167867"/>
                  <a:pt x="3583" y="171450"/>
                  <a:pt x="8037" y="171450"/>
                </a:cubicBezTo>
                <a:lnTo>
                  <a:pt x="34826" y="171450"/>
                </a:lnTo>
                <a:cubicBezTo>
                  <a:pt x="39279" y="171450"/>
                  <a:pt x="42863" y="167867"/>
                  <a:pt x="42863" y="163413"/>
                </a:cubicBezTo>
                <a:lnTo>
                  <a:pt x="42863" y="150019"/>
                </a:lnTo>
                <a:lnTo>
                  <a:pt x="56257" y="150019"/>
                </a:lnTo>
                <a:cubicBezTo>
                  <a:pt x="60711" y="150019"/>
                  <a:pt x="64294" y="146436"/>
                  <a:pt x="64294" y="141982"/>
                </a:cubicBezTo>
                <a:lnTo>
                  <a:pt x="64294" y="128588"/>
                </a:lnTo>
                <a:lnTo>
                  <a:pt x="77688" y="128588"/>
                </a:lnTo>
                <a:cubicBezTo>
                  <a:pt x="79831" y="128588"/>
                  <a:pt x="81874" y="127750"/>
                  <a:pt x="83381" y="126243"/>
                </a:cubicBezTo>
                <a:lnTo>
                  <a:pt x="94532" y="115093"/>
                </a:lnTo>
                <a:cubicBezTo>
                  <a:pt x="100191" y="116901"/>
                  <a:pt x="106252" y="117872"/>
                  <a:pt x="112514" y="117872"/>
                </a:cubicBezTo>
                <a:close/>
                <a:moveTo>
                  <a:pt x="125909" y="32147"/>
                </a:moveTo>
                <a:cubicBezTo>
                  <a:pt x="133301" y="32147"/>
                  <a:pt x="139303" y="38149"/>
                  <a:pt x="139303" y="45541"/>
                </a:cubicBezTo>
                <a:cubicBezTo>
                  <a:pt x="139303" y="52934"/>
                  <a:pt x="133301" y="58936"/>
                  <a:pt x="125909" y="58936"/>
                </a:cubicBezTo>
                <a:cubicBezTo>
                  <a:pt x="118516" y="58936"/>
                  <a:pt x="112514" y="52934"/>
                  <a:pt x="112514" y="45541"/>
                </a:cubicBezTo>
                <a:cubicBezTo>
                  <a:pt x="112514" y="38149"/>
                  <a:pt x="118516" y="32147"/>
                  <a:pt x="125909" y="32147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0" name="Text 17"/>
          <p:cNvSpPr/>
          <p:nvPr/>
        </p:nvSpPr>
        <p:spPr>
          <a:xfrm>
            <a:off x="823913" y="4514850"/>
            <a:ext cx="1714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Kimlik Bilgisi Hırsızlığı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533400" y="4857750"/>
            <a:ext cx="3543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%75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533400" y="52387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karmaşıklığı ve düzenli döngü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4241750" y="4362450"/>
            <a:ext cx="3705225" cy="1219200"/>
          </a:xfrm>
          <a:custGeom>
            <a:avLst/>
            <a:gdLst/>
            <a:ahLst/>
            <a:cxnLst/>
            <a:rect l="l" t="t" r="r" b="b"/>
            <a:pathLst>
              <a:path w="3705225" h="1219200">
                <a:moveTo>
                  <a:pt x="76200" y="0"/>
                </a:moveTo>
                <a:lnTo>
                  <a:pt x="3629025" y="0"/>
                </a:lnTo>
                <a:cubicBezTo>
                  <a:pt x="3671081" y="0"/>
                  <a:pt x="3705225" y="34144"/>
                  <a:pt x="3705225" y="76200"/>
                </a:cubicBezTo>
                <a:lnTo>
                  <a:pt x="3705225" y="1143000"/>
                </a:lnTo>
                <a:cubicBezTo>
                  <a:pt x="3705225" y="1185056"/>
                  <a:pt x="3671081" y="1219200"/>
                  <a:pt x="3629025" y="1219200"/>
                </a:cubicBezTo>
                <a:lnTo>
                  <a:pt x="76200" y="1219200"/>
                </a:lnTo>
                <a:cubicBezTo>
                  <a:pt x="34144" y="1219200"/>
                  <a:pt x="0" y="1185056"/>
                  <a:pt x="0" y="11430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24" name="Shape 21"/>
          <p:cNvSpPr/>
          <p:nvPr/>
        </p:nvSpPr>
        <p:spPr>
          <a:xfrm>
            <a:off x="4407247" y="45624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75009" y="83046"/>
                </a:moveTo>
                <a:cubicBezTo>
                  <a:pt x="97187" y="83046"/>
                  <a:pt x="115193" y="65040"/>
                  <a:pt x="115193" y="42863"/>
                </a:cubicBezTo>
                <a:cubicBezTo>
                  <a:pt x="115193" y="20685"/>
                  <a:pt x="97187" y="2679"/>
                  <a:pt x="75009" y="2679"/>
                </a:cubicBezTo>
                <a:cubicBezTo>
                  <a:pt x="52831" y="2679"/>
                  <a:pt x="34826" y="20685"/>
                  <a:pt x="34826" y="42863"/>
                </a:cubicBezTo>
                <a:cubicBezTo>
                  <a:pt x="34826" y="65040"/>
                  <a:pt x="52831" y="83046"/>
                  <a:pt x="75009" y="83046"/>
                </a:cubicBezTo>
                <a:close/>
                <a:moveTo>
                  <a:pt x="65064" y="101798"/>
                </a:moveTo>
                <a:cubicBezTo>
                  <a:pt x="32080" y="101798"/>
                  <a:pt x="5358" y="128521"/>
                  <a:pt x="5358" y="161505"/>
                </a:cubicBezTo>
                <a:cubicBezTo>
                  <a:pt x="5358" y="166996"/>
                  <a:pt x="9811" y="171450"/>
                  <a:pt x="15303" y="171450"/>
                </a:cubicBezTo>
                <a:lnTo>
                  <a:pt x="99521" y="171450"/>
                </a:lnTo>
                <a:cubicBezTo>
                  <a:pt x="87399" y="157185"/>
                  <a:pt x="80367" y="138801"/>
                  <a:pt x="80367" y="119345"/>
                </a:cubicBezTo>
                <a:lnTo>
                  <a:pt x="80367" y="108931"/>
                </a:lnTo>
                <a:cubicBezTo>
                  <a:pt x="80367" y="106487"/>
                  <a:pt x="80702" y="104076"/>
                  <a:pt x="81338" y="101798"/>
                </a:cubicBezTo>
                <a:lnTo>
                  <a:pt x="65064" y="101798"/>
                </a:lnTo>
                <a:close/>
                <a:moveTo>
                  <a:pt x="149115" y="163581"/>
                </a:moveTo>
                <a:lnTo>
                  <a:pt x="144661" y="165690"/>
                </a:lnTo>
                <a:lnTo>
                  <a:pt x="144661" y="102703"/>
                </a:lnTo>
                <a:lnTo>
                  <a:pt x="176808" y="113418"/>
                </a:lnTo>
                <a:lnTo>
                  <a:pt x="176808" y="119982"/>
                </a:lnTo>
                <a:cubicBezTo>
                  <a:pt x="176808" y="138667"/>
                  <a:pt x="166025" y="155644"/>
                  <a:pt x="149115" y="163614"/>
                </a:cubicBezTo>
                <a:close/>
                <a:moveTo>
                  <a:pt x="141279" y="86897"/>
                </a:moveTo>
                <a:lnTo>
                  <a:pt x="103774" y="99387"/>
                </a:lnTo>
                <a:cubicBezTo>
                  <a:pt x="99387" y="100861"/>
                  <a:pt x="96441" y="104946"/>
                  <a:pt x="96441" y="109567"/>
                </a:cubicBezTo>
                <a:lnTo>
                  <a:pt x="96441" y="119982"/>
                </a:lnTo>
                <a:cubicBezTo>
                  <a:pt x="96441" y="144895"/>
                  <a:pt x="110840" y="167566"/>
                  <a:pt x="133343" y="178147"/>
                </a:cubicBezTo>
                <a:lnTo>
                  <a:pt x="139538" y="181061"/>
                </a:lnTo>
                <a:cubicBezTo>
                  <a:pt x="141145" y="181797"/>
                  <a:pt x="142886" y="182199"/>
                  <a:pt x="144627" y="182199"/>
                </a:cubicBezTo>
                <a:cubicBezTo>
                  <a:pt x="146369" y="182199"/>
                  <a:pt x="148144" y="181797"/>
                  <a:pt x="149717" y="181061"/>
                </a:cubicBezTo>
                <a:lnTo>
                  <a:pt x="155912" y="178147"/>
                </a:lnTo>
                <a:cubicBezTo>
                  <a:pt x="178482" y="167532"/>
                  <a:pt x="192881" y="144862"/>
                  <a:pt x="192881" y="119948"/>
                </a:cubicBezTo>
                <a:lnTo>
                  <a:pt x="192881" y="109534"/>
                </a:lnTo>
                <a:cubicBezTo>
                  <a:pt x="192881" y="104913"/>
                  <a:pt x="189934" y="100827"/>
                  <a:pt x="185548" y="99354"/>
                </a:cubicBezTo>
                <a:lnTo>
                  <a:pt x="148043" y="86864"/>
                </a:lnTo>
                <a:cubicBezTo>
                  <a:pt x="145833" y="86127"/>
                  <a:pt x="143455" y="86127"/>
                  <a:pt x="141279" y="86864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5" name="Text 22"/>
          <p:cNvSpPr/>
          <p:nvPr/>
        </p:nvSpPr>
        <p:spPr>
          <a:xfrm>
            <a:off x="4684663" y="4514850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Ayrıcalık Kötüye Kullanımı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394150" y="4857750"/>
            <a:ext cx="3543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%80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4394150" y="52387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PAM + Tier model + MFA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8102501" y="4362450"/>
            <a:ext cx="3705225" cy="1219200"/>
          </a:xfrm>
          <a:custGeom>
            <a:avLst/>
            <a:gdLst/>
            <a:ahLst/>
            <a:cxnLst/>
            <a:rect l="l" t="t" r="r" b="b"/>
            <a:pathLst>
              <a:path w="3705225" h="1219200">
                <a:moveTo>
                  <a:pt x="76200" y="0"/>
                </a:moveTo>
                <a:lnTo>
                  <a:pt x="3629025" y="0"/>
                </a:lnTo>
                <a:cubicBezTo>
                  <a:pt x="3671081" y="0"/>
                  <a:pt x="3705225" y="34144"/>
                  <a:pt x="3705225" y="76200"/>
                </a:cubicBezTo>
                <a:lnTo>
                  <a:pt x="3705225" y="1143000"/>
                </a:lnTo>
                <a:cubicBezTo>
                  <a:pt x="3705225" y="1185056"/>
                  <a:pt x="3671081" y="1219200"/>
                  <a:pt x="3629025" y="1219200"/>
                </a:cubicBezTo>
                <a:lnTo>
                  <a:pt x="76200" y="1219200"/>
                </a:lnTo>
                <a:cubicBezTo>
                  <a:pt x="34144" y="1219200"/>
                  <a:pt x="0" y="1185056"/>
                  <a:pt x="0" y="11430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29" name="Shape 26"/>
          <p:cNvSpPr/>
          <p:nvPr/>
        </p:nvSpPr>
        <p:spPr>
          <a:xfrm>
            <a:off x="8278713" y="45624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30" name="Text 27"/>
          <p:cNvSpPr/>
          <p:nvPr/>
        </p:nvSpPr>
        <p:spPr>
          <a:xfrm>
            <a:off x="8545413" y="4514850"/>
            <a:ext cx="138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PingCastle Skoru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8254901" y="4857750"/>
            <a:ext cx="3543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6C7A8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%73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8254901" y="52387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450 → 120 (düşük risk)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2900" y="466725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spc="60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66700" y="771525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İçindekiler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638800" y="1381125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" name="Shape 3"/>
          <p:cNvSpPr/>
          <p:nvPr/>
        </p:nvSpPr>
        <p:spPr>
          <a:xfrm>
            <a:off x="628650" y="1876425"/>
            <a:ext cx="5314950" cy="1333500"/>
          </a:xfrm>
          <a:custGeom>
            <a:avLst/>
            <a:gdLst/>
            <a:ahLst/>
            <a:cxnLst/>
            <a:rect l="l" t="t" r="r" b="b"/>
            <a:pathLst>
              <a:path w="5314950" h="1333500">
                <a:moveTo>
                  <a:pt x="38100" y="0"/>
                </a:moveTo>
                <a:lnTo>
                  <a:pt x="5238754" y="0"/>
                </a:lnTo>
                <a:cubicBezTo>
                  <a:pt x="5280836" y="0"/>
                  <a:pt x="5314950" y="34114"/>
                  <a:pt x="5314950" y="76196"/>
                </a:cubicBezTo>
                <a:lnTo>
                  <a:pt x="5314950" y="1257304"/>
                </a:lnTo>
                <a:cubicBezTo>
                  <a:pt x="5314950" y="1299386"/>
                  <a:pt x="5280836" y="1333500"/>
                  <a:pt x="5238754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6" name="Shape 4"/>
          <p:cNvSpPr/>
          <p:nvPr/>
        </p:nvSpPr>
        <p:spPr>
          <a:xfrm>
            <a:off x="628650" y="1876425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876300" y="21050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8" name="Text 6"/>
          <p:cNvSpPr/>
          <p:nvPr/>
        </p:nvSpPr>
        <p:spPr>
          <a:xfrm>
            <a:off x="819150" y="2105025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638300" y="2105025"/>
            <a:ext cx="419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Kapsamı ve Kurulum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638300" y="2486025"/>
            <a:ext cx="4152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 Server 2025 altyapısı, siberhuzur.local domain yapılandırması ve PowerShell otomasyon scripti geliştirme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67450" y="1876425"/>
            <a:ext cx="5314950" cy="1333500"/>
          </a:xfrm>
          <a:custGeom>
            <a:avLst/>
            <a:gdLst/>
            <a:ahLst/>
            <a:cxnLst/>
            <a:rect l="l" t="t" r="r" b="b"/>
            <a:pathLst>
              <a:path w="5314950" h="1333500">
                <a:moveTo>
                  <a:pt x="38100" y="0"/>
                </a:moveTo>
                <a:lnTo>
                  <a:pt x="5238754" y="0"/>
                </a:lnTo>
                <a:cubicBezTo>
                  <a:pt x="5280836" y="0"/>
                  <a:pt x="5314950" y="34114"/>
                  <a:pt x="5314950" y="76196"/>
                </a:cubicBezTo>
                <a:lnTo>
                  <a:pt x="5314950" y="1257304"/>
                </a:lnTo>
                <a:cubicBezTo>
                  <a:pt x="5314950" y="1299386"/>
                  <a:pt x="5280836" y="1333500"/>
                  <a:pt x="5238754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12" name="Shape 10"/>
          <p:cNvSpPr/>
          <p:nvPr/>
        </p:nvSpPr>
        <p:spPr>
          <a:xfrm>
            <a:off x="6267450" y="1876425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3" name="Shape 11"/>
          <p:cNvSpPr/>
          <p:nvPr/>
        </p:nvSpPr>
        <p:spPr>
          <a:xfrm>
            <a:off x="6515100" y="21050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4" name="Text 12"/>
          <p:cNvSpPr/>
          <p:nvPr/>
        </p:nvSpPr>
        <p:spPr>
          <a:xfrm>
            <a:off x="6457950" y="2105025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77100" y="2105025"/>
            <a:ext cx="419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Tehdit Analizi ve Güvenlik Açıkları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77100" y="2486025"/>
            <a:ext cx="4152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 AD tehdit manzarası, Kerberoasting, SMBv1 zafiyetleri ve tespit edilen kritik güvenlik açıkları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8650" y="3590925"/>
            <a:ext cx="5314950" cy="1333500"/>
          </a:xfrm>
          <a:custGeom>
            <a:avLst/>
            <a:gdLst/>
            <a:ahLst/>
            <a:cxnLst/>
            <a:rect l="l" t="t" r="r" b="b"/>
            <a:pathLst>
              <a:path w="5314950" h="1333500">
                <a:moveTo>
                  <a:pt x="38100" y="0"/>
                </a:moveTo>
                <a:lnTo>
                  <a:pt x="5238754" y="0"/>
                </a:lnTo>
                <a:cubicBezTo>
                  <a:pt x="5280836" y="0"/>
                  <a:pt x="5314950" y="34114"/>
                  <a:pt x="5314950" y="76196"/>
                </a:cubicBezTo>
                <a:lnTo>
                  <a:pt x="5314950" y="1257304"/>
                </a:lnTo>
                <a:cubicBezTo>
                  <a:pt x="5314950" y="1299386"/>
                  <a:pt x="5280836" y="1333500"/>
                  <a:pt x="5238754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18" name="Shape 16"/>
          <p:cNvSpPr/>
          <p:nvPr/>
        </p:nvSpPr>
        <p:spPr>
          <a:xfrm>
            <a:off x="628650" y="3590925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9" name="Shape 17"/>
          <p:cNvSpPr/>
          <p:nvPr/>
        </p:nvSpPr>
        <p:spPr>
          <a:xfrm>
            <a:off x="876300" y="38195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0" name="Text 18"/>
          <p:cNvSpPr/>
          <p:nvPr/>
        </p:nvSpPr>
        <p:spPr>
          <a:xfrm>
            <a:off x="819150" y="3819525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638300" y="3819525"/>
            <a:ext cx="419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Uygulanan Güvenlik Sıkılaştırmaları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638300" y="4200525"/>
            <a:ext cx="4152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politikası, hesap kilitleme, SMBv1 devre dışı bırakma, PAM ve Zero Trust implementasyonu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67450" y="3590925"/>
            <a:ext cx="5314950" cy="1333500"/>
          </a:xfrm>
          <a:custGeom>
            <a:avLst/>
            <a:gdLst/>
            <a:ahLst/>
            <a:cxnLst/>
            <a:rect l="l" t="t" r="r" b="b"/>
            <a:pathLst>
              <a:path w="5314950" h="1333500">
                <a:moveTo>
                  <a:pt x="38100" y="0"/>
                </a:moveTo>
                <a:lnTo>
                  <a:pt x="5238754" y="0"/>
                </a:lnTo>
                <a:cubicBezTo>
                  <a:pt x="5280836" y="0"/>
                  <a:pt x="5314950" y="34114"/>
                  <a:pt x="5314950" y="76196"/>
                </a:cubicBezTo>
                <a:lnTo>
                  <a:pt x="5314950" y="1257304"/>
                </a:lnTo>
                <a:cubicBezTo>
                  <a:pt x="5314950" y="1299386"/>
                  <a:pt x="5280836" y="1333500"/>
                  <a:pt x="5238754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24" name="Shape 22"/>
          <p:cNvSpPr/>
          <p:nvPr/>
        </p:nvSpPr>
        <p:spPr>
          <a:xfrm>
            <a:off x="6267450" y="3590925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5" name="Shape 23"/>
          <p:cNvSpPr/>
          <p:nvPr/>
        </p:nvSpPr>
        <p:spPr>
          <a:xfrm>
            <a:off x="6515100" y="38195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6" name="Text 24"/>
          <p:cNvSpPr/>
          <p:nvPr/>
        </p:nvSpPr>
        <p:spPr>
          <a:xfrm>
            <a:off x="6457950" y="3819525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277100" y="3819525"/>
            <a:ext cx="419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Denetim ve Raporlama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277100" y="4200525"/>
            <a:ext cx="41529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PowerShell denetim mekanizması, DSInternals modülü ve otomatik rapor üretimi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8650" y="5305425"/>
            <a:ext cx="10953750" cy="1085850"/>
          </a:xfrm>
          <a:custGeom>
            <a:avLst/>
            <a:gdLst/>
            <a:ahLst/>
            <a:cxnLst/>
            <a:rect l="l" t="t" r="r" b="b"/>
            <a:pathLst>
              <a:path w="10953750" h="1085850">
                <a:moveTo>
                  <a:pt x="38100" y="0"/>
                </a:moveTo>
                <a:lnTo>
                  <a:pt x="10877545" y="0"/>
                </a:lnTo>
                <a:cubicBezTo>
                  <a:pt x="10919632" y="0"/>
                  <a:pt x="10953750" y="34118"/>
                  <a:pt x="10953750" y="76205"/>
                </a:cubicBezTo>
                <a:lnTo>
                  <a:pt x="10953750" y="1009645"/>
                </a:lnTo>
                <a:cubicBezTo>
                  <a:pt x="10953750" y="1051732"/>
                  <a:pt x="10919632" y="1085850"/>
                  <a:pt x="10877545" y="1085850"/>
                </a:cubicBez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0" name="Shape 28"/>
          <p:cNvSpPr/>
          <p:nvPr/>
        </p:nvSpPr>
        <p:spPr>
          <a:xfrm>
            <a:off x="628650" y="5305425"/>
            <a:ext cx="38100" cy="1085850"/>
          </a:xfrm>
          <a:custGeom>
            <a:avLst/>
            <a:gdLst/>
            <a:ahLst/>
            <a:cxnLst/>
            <a:rect l="l" t="t" r="r" b="b"/>
            <a:pathLst>
              <a:path w="38100" h="1085850">
                <a:moveTo>
                  <a:pt x="38100" y="0"/>
                </a:moveTo>
                <a:lnTo>
                  <a:pt x="38100" y="0"/>
                </a:lnTo>
                <a:lnTo>
                  <a:pt x="38100" y="1085850"/>
                </a:lnTo>
                <a:lnTo>
                  <a:pt x="38100" y="1085850"/>
                </a:lnTo>
                <a:cubicBezTo>
                  <a:pt x="17072" y="1085850"/>
                  <a:pt x="0" y="1068778"/>
                  <a:pt x="0" y="10477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31" name="Shape 29"/>
          <p:cNvSpPr/>
          <p:nvPr/>
        </p:nvSpPr>
        <p:spPr>
          <a:xfrm>
            <a:off x="876300" y="55340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32" name="Text 30"/>
          <p:cNvSpPr/>
          <p:nvPr/>
        </p:nvSpPr>
        <p:spPr>
          <a:xfrm>
            <a:off x="819150" y="5534025"/>
            <a:ext cx="723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638300" y="5534025"/>
            <a:ext cx="5505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Performans İyileştirmeleri ve Sonuçlar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638300" y="5915025"/>
            <a:ext cx="54673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azaltma oranları, güvenlik kazanımları, karşılaşılan zorluklar ve gelecek planları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LESSONS LEARNED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Uygulama Zorlukları ve Çözümler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295400"/>
            <a:ext cx="11410950" cy="1181100"/>
          </a:xfrm>
          <a:custGeom>
            <a:avLst/>
            <a:gdLst/>
            <a:ahLst/>
            <a:cxnLst/>
            <a:rect l="l" t="t" r="r" b="b"/>
            <a:pathLst>
              <a:path w="11410950" h="1181100">
                <a:moveTo>
                  <a:pt x="38100" y="0"/>
                </a:moveTo>
                <a:lnTo>
                  <a:pt x="11334745" y="0"/>
                </a:lnTo>
                <a:cubicBezTo>
                  <a:pt x="11376804" y="0"/>
                  <a:pt x="11410950" y="34146"/>
                  <a:pt x="11410950" y="76205"/>
                </a:cubicBezTo>
                <a:lnTo>
                  <a:pt x="11410950" y="1104895"/>
                </a:lnTo>
                <a:cubicBezTo>
                  <a:pt x="11410950" y="1146982"/>
                  <a:pt x="11376832" y="1181100"/>
                  <a:pt x="11334745" y="1181100"/>
                </a:cubicBezTo>
                <a:lnTo>
                  <a:pt x="38100" y="1181100"/>
                </a:lnTo>
                <a:cubicBezTo>
                  <a:pt x="17072" y="1181100"/>
                  <a:pt x="0" y="1164028"/>
                  <a:pt x="0" y="1143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400050" y="1295400"/>
            <a:ext cx="38100" cy="1181100"/>
          </a:xfrm>
          <a:custGeom>
            <a:avLst/>
            <a:gdLst/>
            <a:ahLst/>
            <a:cxnLst/>
            <a:rect l="l" t="t" r="r" b="b"/>
            <a:pathLst>
              <a:path w="38100" h="1181100">
                <a:moveTo>
                  <a:pt x="38100" y="0"/>
                </a:moveTo>
                <a:lnTo>
                  <a:pt x="38100" y="0"/>
                </a:lnTo>
                <a:lnTo>
                  <a:pt x="38100" y="1181100"/>
                </a:lnTo>
                <a:lnTo>
                  <a:pt x="38100" y="1181100"/>
                </a:lnTo>
                <a:cubicBezTo>
                  <a:pt x="17072" y="1181100"/>
                  <a:pt x="0" y="1164028"/>
                  <a:pt x="0" y="1143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7" name="Shape 5"/>
          <p:cNvSpPr/>
          <p:nvPr/>
        </p:nvSpPr>
        <p:spPr>
          <a:xfrm>
            <a:off x="773013" y="16954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936278" y="1752600"/>
            <a:ext cx="142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508075" y="1657350"/>
            <a:ext cx="2743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Legacy Uygulama Uyumluluğu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508075" y="1924050"/>
            <a:ext cx="2724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ZORLUK: Yüksek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317950" y="1543050"/>
            <a:ext cx="36671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Bazı eski uygulamalar ve endüstriyel sistemler SMBv1 gerektiriyordu. Güncelleme olanağı olmayan sistemler için adaptasyon zorluğu yaşandı.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8064401" y="1447800"/>
            <a:ext cx="3590925" cy="876300"/>
          </a:xfrm>
          <a:custGeom>
            <a:avLst/>
            <a:gdLst/>
            <a:ahLst/>
            <a:cxnLst/>
            <a:rect l="l" t="t" r="r" b="b"/>
            <a:pathLst>
              <a:path w="3590925" h="876300">
                <a:moveTo>
                  <a:pt x="38102" y="0"/>
                </a:moveTo>
                <a:lnTo>
                  <a:pt x="3552823" y="0"/>
                </a:lnTo>
                <a:cubicBezTo>
                  <a:pt x="3573866" y="0"/>
                  <a:pt x="3590925" y="17059"/>
                  <a:pt x="3590925" y="38102"/>
                </a:cubicBezTo>
                <a:lnTo>
                  <a:pt x="3590925" y="838198"/>
                </a:lnTo>
                <a:cubicBezTo>
                  <a:pt x="3590925" y="859241"/>
                  <a:pt x="3573866" y="876300"/>
                  <a:pt x="3552823" y="876300"/>
                </a:cubicBezTo>
                <a:lnTo>
                  <a:pt x="38102" y="876300"/>
                </a:lnTo>
                <a:cubicBezTo>
                  <a:pt x="17059" y="876300"/>
                  <a:pt x="0" y="859241"/>
                  <a:pt x="0" y="838198"/>
                </a:cubicBezTo>
                <a:lnTo>
                  <a:pt x="0" y="38102"/>
                </a:lnTo>
                <a:cubicBezTo>
                  <a:pt x="0" y="17073"/>
                  <a:pt x="17073" y="0"/>
                  <a:pt x="381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3" name="Text 11"/>
          <p:cNvSpPr/>
          <p:nvPr/>
        </p:nvSpPr>
        <p:spPr>
          <a:xfrm>
            <a:off x="8178701" y="15621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ÇÖZÜM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178701" y="1828800"/>
            <a:ext cx="3429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Eski uygulamalar ayrı ağ segmentine taşındı, firewall kuralları ile izole edildi. VLAN segmentasyonu uygulandı.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00050" y="2628900"/>
            <a:ext cx="11410950" cy="1181100"/>
          </a:xfrm>
          <a:custGeom>
            <a:avLst/>
            <a:gdLst/>
            <a:ahLst/>
            <a:cxnLst/>
            <a:rect l="l" t="t" r="r" b="b"/>
            <a:pathLst>
              <a:path w="11410950" h="1181100">
                <a:moveTo>
                  <a:pt x="38100" y="0"/>
                </a:moveTo>
                <a:lnTo>
                  <a:pt x="11334745" y="0"/>
                </a:lnTo>
                <a:cubicBezTo>
                  <a:pt x="11376804" y="0"/>
                  <a:pt x="11410950" y="34146"/>
                  <a:pt x="11410950" y="76205"/>
                </a:cubicBezTo>
                <a:lnTo>
                  <a:pt x="11410950" y="1104895"/>
                </a:lnTo>
                <a:cubicBezTo>
                  <a:pt x="11410950" y="1146982"/>
                  <a:pt x="11376832" y="1181100"/>
                  <a:pt x="11334745" y="1181100"/>
                </a:cubicBezTo>
                <a:lnTo>
                  <a:pt x="38100" y="1181100"/>
                </a:lnTo>
                <a:cubicBezTo>
                  <a:pt x="17072" y="1181100"/>
                  <a:pt x="0" y="1164028"/>
                  <a:pt x="0" y="1143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16" name="Shape 14"/>
          <p:cNvSpPr/>
          <p:nvPr/>
        </p:nvSpPr>
        <p:spPr>
          <a:xfrm>
            <a:off x="400050" y="2628900"/>
            <a:ext cx="38100" cy="1181100"/>
          </a:xfrm>
          <a:custGeom>
            <a:avLst/>
            <a:gdLst/>
            <a:ahLst/>
            <a:cxnLst/>
            <a:rect l="l" t="t" r="r" b="b"/>
            <a:pathLst>
              <a:path w="38100" h="1181100">
                <a:moveTo>
                  <a:pt x="38100" y="0"/>
                </a:moveTo>
                <a:lnTo>
                  <a:pt x="38100" y="0"/>
                </a:lnTo>
                <a:lnTo>
                  <a:pt x="38100" y="1181100"/>
                </a:lnTo>
                <a:lnTo>
                  <a:pt x="38100" y="1181100"/>
                </a:lnTo>
                <a:cubicBezTo>
                  <a:pt x="17072" y="1181100"/>
                  <a:pt x="0" y="1164028"/>
                  <a:pt x="0" y="1143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7" name="Shape 15"/>
          <p:cNvSpPr/>
          <p:nvPr/>
        </p:nvSpPr>
        <p:spPr>
          <a:xfrm>
            <a:off x="773013" y="30289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19758" y="3086100"/>
            <a:ext cx="171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508075" y="2990850"/>
            <a:ext cx="2743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Kullanıcı Direnci ve Adaptasyon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508075" y="3257550"/>
            <a:ext cx="2724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ZORLUK: Orta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317950" y="2876550"/>
            <a:ext cx="36671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12 karakter parola kullanıcılar tarafından zor bulundu. Uzun parola karmaşıklığı endişesi yarattı, helpdesk'e şikayetler arttı.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064401" y="2781300"/>
            <a:ext cx="3590925" cy="876300"/>
          </a:xfrm>
          <a:custGeom>
            <a:avLst/>
            <a:gdLst/>
            <a:ahLst/>
            <a:cxnLst/>
            <a:rect l="l" t="t" r="r" b="b"/>
            <a:pathLst>
              <a:path w="3590925" h="876300">
                <a:moveTo>
                  <a:pt x="38102" y="0"/>
                </a:moveTo>
                <a:lnTo>
                  <a:pt x="3552823" y="0"/>
                </a:lnTo>
                <a:cubicBezTo>
                  <a:pt x="3573866" y="0"/>
                  <a:pt x="3590925" y="17059"/>
                  <a:pt x="3590925" y="38102"/>
                </a:cubicBezTo>
                <a:lnTo>
                  <a:pt x="3590925" y="838198"/>
                </a:lnTo>
                <a:cubicBezTo>
                  <a:pt x="3590925" y="859241"/>
                  <a:pt x="3573866" y="876300"/>
                  <a:pt x="3552823" y="876300"/>
                </a:cubicBezTo>
                <a:lnTo>
                  <a:pt x="38102" y="876300"/>
                </a:lnTo>
                <a:cubicBezTo>
                  <a:pt x="17059" y="876300"/>
                  <a:pt x="0" y="859241"/>
                  <a:pt x="0" y="838198"/>
                </a:cubicBezTo>
                <a:lnTo>
                  <a:pt x="0" y="38102"/>
                </a:lnTo>
                <a:cubicBezTo>
                  <a:pt x="0" y="17073"/>
                  <a:pt x="17073" y="0"/>
                  <a:pt x="381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3" name="Text 21"/>
          <p:cNvSpPr/>
          <p:nvPr/>
        </p:nvSpPr>
        <p:spPr>
          <a:xfrm>
            <a:off x="8178701" y="28956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ÇÖZÜM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178701" y="3162300"/>
            <a:ext cx="3429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Passphrase (3-4 kelime) eğitimi verildi. Parola yöneticisi araçları önerildi. Örnek: "Kahve@Gunes#Kitap2025"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00050" y="3962400"/>
            <a:ext cx="11410950" cy="1181100"/>
          </a:xfrm>
          <a:custGeom>
            <a:avLst/>
            <a:gdLst/>
            <a:ahLst/>
            <a:cxnLst/>
            <a:rect l="l" t="t" r="r" b="b"/>
            <a:pathLst>
              <a:path w="11410950" h="1181100">
                <a:moveTo>
                  <a:pt x="38100" y="0"/>
                </a:moveTo>
                <a:lnTo>
                  <a:pt x="11334745" y="0"/>
                </a:lnTo>
                <a:cubicBezTo>
                  <a:pt x="11376804" y="0"/>
                  <a:pt x="11410950" y="34146"/>
                  <a:pt x="11410950" y="76205"/>
                </a:cubicBezTo>
                <a:lnTo>
                  <a:pt x="11410950" y="1104895"/>
                </a:lnTo>
                <a:cubicBezTo>
                  <a:pt x="11410950" y="1146982"/>
                  <a:pt x="11376832" y="1181100"/>
                  <a:pt x="11334745" y="1181100"/>
                </a:cubicBezTo>
                <a:lnTo>
                  <a:pt x="38100" y="1181100"/>
                </a:lnTo>
                <a:cubicBezTo>
                  <a:pt x="17072" y="1181100"/>
                  <a:pt x="0" y="1164028"/>
                  <a:pt x="0" y="1143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6C7A89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26" name="Shape 24"/>
          <p:cNvSpPr/>
          <p:nvPr/>
        </p:nvSpPr>
        <p:spPr>
          <a:xfrm>
            <a:off x="400050" y="3962400"/>
            <a:ext cx="38100" cy="1181100"/>
          </a:xfrm>
          <a:custGeom>
            <a:avLst/>
            <a:gdLst/>
            <a:ahLst/>
            <a:cxnLst/>
            <a:rect l="l" t="t" r="r" b="b"/>
            <a:pathLst>
              <a:path w="38100" h="1181100">
                <a:moveTo>
                  <a:pt x="38100" y="0"/>
                </a:moveTo>
                <a:lnTo>
                  <a:pt x="38100" y="0"/>
                </a:lnTo>
                <a:lnTo>
                  <a:pt x="38100" y="1181100"/>
                </a:lnTo>
                <a:lnTo>
                  <a:pt x="38100" y="1181100"/>
                </a:lnTo>
                <a:cubicBezTo>
                  <a:pt x="17072" y="1181100"/>
                  <a:pt x="0" y="1164028"/>
                  <a:pt x="0" y="1143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7" name="Shape 25"/>
          <p:cNvSpPr/>
          <p:nvPr/>
        </p:nvSpPr>
        <p:spPr>
          <a:xfrm>
            <a:off x="773013" y="43624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C7A89">
              <a:alpha val="2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917525" y="4419600"/>
            <a:ext cx="180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508075" y="4324350"/>
            <a:ext cx="2743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Servis Hesabı Parola Değişikliği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508075" y="4591050"/>
            <a:ext cx="2724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ZORLUK: Orta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317950" y="4210050"/>
            <a:ext cx="366712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Bazı servisler manuel parola güncellemesi gerektiriyordu. Downtime riski ve servis kesintisi endişesi vardı.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064401" y="4114800"/>
            <a:ext cx="3590925" cy="876300"/>
          </a:xfrm>
          <a:custGeom>
            <a:avLst/>
            <a:gdLst/>
            <a:ahLst/>
            <a:cxnLst/>
            <a:rect l="l" t="t" r="r" b="b"/>
            <a:pathLst>
              <a:path w="3590925" h="876300">
                <a:moveTo>
                  <a:pt x="38102" y="0"/>
                </a:moveTo>
                <a:lnTo>
                  <a:pt x="3552823" y="0"/>
                </a:lnTo>
                <a:cubicBezTo>
                  <a:pt x="3573866" y="0"/>
                  <a:pt x="3590925" y="17059"/>
                  <a:pt x="3590925" y="38102"/>
                </a:cubicBezTo>
                <a:lnTo>
                  <a:pt x="3590925" y="838198"/>
                </a:lnTo>
                <a:cubicBezTo>
                  <a:pt x="3590925" y="859241"/>
                  <a:pt x="3573866" y="876300"/>
                  <a:pt x="3552823" y="876300"/>
                </a:cubicBezTo>
                <a:lnTo>
                  <a:pt x="38102" y="876300"/>
                </a:lnTo>
                <a:cubicBezTo>
                  <a:pt x="17059" y="876300"/>
                  <a:pt x="0" y="859241"/>
                  <a:pt x="0" y="838198"/>
                </a:cubicBezTo>
                <a:lnTo>
                  <a:pt x="0" y="38102"/>
                </a:lnTo>
                <a:cubicBezTo>
                  <a:pt x="0" y="17073"/>
                  <a:pt x="17073" y="0"/>
                  <a:pt x="381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3" name="Text 31"/>
          <p:cNvSpPr/>
          <p:nvPr/>
        </p:nvSpPr>
        <p:spPr>
          <a:xfrm>
            <a:off x="8178701" y="42291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ÇÖZÜM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178701" y="4495800"/>
            <a:ext cx="3429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MSA ve gMSA'ye geçiş planlandı. Test ortamında doğrulama yapıldı.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00050" y="5295900"/>
            <a:ext cx="11410950" cy="1181100"/>
          </a:xfrm>
          <a:custGeom>
            <a:avLst/>
            <a:gdLst/>
            <a:ahLst/>
            <a:cxnLst/>
            <a:rect l="l" t="t" r="r" b="b"/>
            <a:pathLst>
              <a:path w="11410950" h="1181100">
                <a:moveTo>
                  <a:pt x="38100" y="0"/>
                </a:moveTo>
                <a:lnTo>
                  <a:pt x="11334745" y="0"/>
                </a:lnTo>
                <a:cubicBezTo>
                  <a:pt x="11376804" y="0"/>
                  <a:pt x="11410950" y="34146"/>
                  <a:pt x="11410950" y="76205"/>
                </a:cubicBezTo>
                <a:lnTo>
                  <a:pt x="11410950" y="1104895"/>
                </a:lnTo>
                <a:cubicBezTo>
                  <a:pt x="11410950" y="1146982"/>
                  <a:pt x="11376832" y="1181100"/>
                  <a:pt x="11334745" y="1181100"/>
                </a:cubicBezTo>
                <a:lnTo>
                  <a:pt x="38100" y="1181100"/>
                </a:lnTo>
                <a:cubicBezTo>
                  <a:pt x="17072" y="1181100"/>
                  <a:pt x="0" y="1164028"/>
                  <a:pt x="0" y="1143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36" name="Shape 34"/>
          <p:cNvSpPr/>
          <p:nvPr/>
        </p:nvSpPr>
        <p:spPr>
          <a:xfrm>
            <a:off x="400050" y="5295900"/>
            <a:ext cx="38100" cy="1181100"/>
          </a:xfrm>
          <a:custGeom>
            <a:avLst/>
            <a:gdLst/>
            <a:ahLst/>
            <a:cxnLst/>
            <a:rect l="l" t="t" r="r" b="b"/>
            <a:pathLst>
              <a:path w="38100" h="1181100">
                <a:moveTo>
                  <a:pt x="38100" y="0"/>
                </a:moveTo>
                <a:lnTo>
                  <a:pt x="38100" y="0"/>
                </a:lnTo>
                <a:lnTo>
                  <a:pt x="38100" y="1181100"/>
                </a:lnTo>
                <a:lnTo>
                  <a:pt x="38100" y="1181100"/>
                </a:lnTo>
                <a:cubicBezTo>
                  <a:pt x="17072" y="1181100"/>
                  <a:pt x="0" y="1164028"/>
                  <a:pt x="0" y="1143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7" name="Shape 35"/>
          <p:cNvSpPr/>
          <p:nvPr/>
        </p:nvSpPr>
        <p:spPr>
          <a:xfrm>
            <a:off x="773013" y="56959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919907" y="5753100"/>
            <a:ext cx="171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508075" y="5657850"/>
            <a:ext cx="2743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Yönetici Hesabı Ayrımı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508075" y="5924550"/>
            <a:ext cx="2724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ZORLUK: Düşük-Orta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317950" y="5657850"/>
            <a:ext cx="36671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Tek hesap kullanan yöneticiler için adaptasyon zorluğu. Günlük işlerinde kullanım kolaylığı endişesi.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064401" y="5448300"/>
            <a:ext cx="3590925" cy="876300"/>
          </a:xfrm>
          <a:custGeom>
            <a:avLst/>
            <a:gdLst/>
            <a:ahLst/>
            <a:cxnLst/>
            <a:rect l="l" t="t" r="r" b="b"/>
            <a:pathLst>
              <a:path w="3590925" h="876300">
                <a:moveTo>
                  <a:pt x="38102" y="0"/>
                </a:moveTo>
                <a:lnTo>
                  <a:pt x="3552823" y="0"/>
                </a:lnTo>
                <a:cubicBezTo>
                  <a:pt x="3573866" y="0"/>
                  <a:pt x="3590925" y="17059"/>
                  <a:pt x="3590925" y="38102"/>
                </a:cubicBezTo>
                <a:lnTo>
                  <a:pt x="3590925" y="838198"/>
                </a:lnTo>
                <a:cubicBezTo>
                  <a:pt x="3590925" y="859241"/>
                  <a:pt x="3573866" y="876300"/>
                  <a:pt x="3552823" y="876300"/>
                </a:cubicBezTo>
                <a:lnTo>
                  <a:pt x="38102" y="876300"/>
                </a:lnTo>
                <a:cubicBezTo>
                  <a:pt x="17059" y="876300"/>
                  <a:pt x="0" y="859241"/>
                  <a:pt x="0" y="838198"/>
                </a:cubicBezTo>
                <a:lnTo>
                  <a:pt x="0" y="38102"/>
                </a:lnTo>
                <a:cubicBezTo>
                  <a:pt x="0" y="17073"/>
                  <a:pt x="17073" y="0"/>
                  <a:pt x="38102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3" name="Text 41"/>
          <p:cNvSpPr/>
          <p:nvPr/>
        </p:nvSpPr>
        <p:spPr>
          <a:xfrm>
            <a:off x="8178701" y="5562600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ÇÖZÜM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178701" y="5829300"/>
            <a:ext cx="3429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Aşamalı geçiş, eğitim programı, PAW tanımlama. Ayrılmış workstation kullanımı.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FUTURE ROADMAP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Öneriler ve Gelecek Planları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" name="Shape 3"/>
          <p:cNvSpPr/>
          <p:nvPr/>
        </p:nvSpPr>
        <p:spPr>
          <a:xfrm>
            <a:off x="381000" y="1314450"/>
            <a:ext cx="3705225" cy="1504950"/>
          </a:xfrm>
          <a:custGeom>
            <a:avLst/>
            <a:gdLst/>
            <a:ahLst/>
            <a:cxnLst/>
            <a:rect l="l" t="t" r="r" b="b"/>
            <a:pathLst>
              <a:path w="3705225" h="150495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428754"/>
                </a:lnTo>
                <a:cubicBezTo>
                  <a:pt x="3705225" y="1470836"/>
                  <a:pt x="3671111" y="1504950"/>
                  <a:pt x="3629029" y="1504950"/>
                </a:cubicBezTo>
                <a:lnTo>
                  <a:pt x="76196" y="1504950"/>
                </a:lnTo>
                <a:cubicBezTo>
                  <a:pt x="34114" y="1504950"/>
                  <a:pt x="0" y="1470836"/>
                  <a:pt x="0" y="1428754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5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381000" y="13144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533400" y="1485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28650" y="1581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9" name="Text 7"/>
          <p:cNvSpPr/>
          <p:nvPr/>
        </p:nvSpPr>
        <p:spPr>
          <a:xfrm>
            <a:off x="990600" y="1543050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Kısa Vadeli (0-3 Ay)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3400" y="20193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1" name="Text 9"/>
          <p:cNvSpPr/>
          <p:nvPr/>
        </p:nvSpPr>
        <p:spPr>
          <a:xfrm>
            <a:off x="666750" y="1943100"/>
            <a:ext cx="3276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MFA Zorunluluğu: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Tüm ayrıcalıklı hesaplar için MFA aktif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33400" y="22860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3" name="Text 11"/>
          <p:cNvSpPr/>
          <p:nvPr/>
        </p:nvSpPr>
        <p:spPr>
          <a:xfrm>
            <a:off x="666750" y="2209800"/>
            <a:ext cx="2762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LAPS Dağıtımı: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Local Admin Password Solution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3400" y="25527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5" name="Text 13"/>
          <p:cNvSpPr/>
          <p:nvPr/>
        </p:nvSpPr>
        <p:spPr>
          <a:xfrm>
            <a:off x="666750" y="2476500"/>
            <a:ext cx="2867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Azure AD Connect: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Hibrit kimlik senkronizasyonu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41750" y="1314450"/>
            <a:ext cx="3705225" cy="1504950"/>
          </a:xfrm>
          <a:custGeom>
            <a:avLst/>
            <a:gdLst/>
            <a:ahLst/>
            <a:cxnLst/>
            <a:rect l="l" t="t" r="r" b="b"/>
            <a:pathLst>
              <a:path w="3705225" h="150495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428754"/>
                </a:lnTo>
                <a:cubicBezTo>
                  <a:pt x="3705225" y="1470836"/>
                  <a:pt x="3671111" y="1504950"/>
                  <a:pt x="3629029" y="1504950"/>
                </a:cubicBezTo>
                <a:lnTo>
                  <a:pt x="76196" y="1504950"/>
                </a:lnTo>
                <a:cubicBezTo>
                  <a:pt x="34114" y="1504950"/>
                  <a:pt x="0" y="1470836"/>
                  <a:pt x="0" y="1428754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5000"/>
                </a:srgbClr>
              </a:gs>
              <a:gs pos="100000">
                <a:srgbClr val="D94A38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7" name="Shape 15"/>
          <p:cNvSpPr/>
          <p:nvPr/>
        </p:nvSpPr>
        <p:spPr>
          <a:xfrm>
            <a:off x="4241750" y="13144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8" name="Shape 16"/>
          <p:cNvSpPr/>
          <p:nvPr/>
        </p:nvSpPr>
        <p:spPr>
          <a:xfrm>
            <a:off x="4394150" y="1485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501307" y="15811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47625" y="0"/>
                </a:moveTo>
                <a:cubicBezTo>
                  <a:pt x="54211" y="0"/>
                  <a:pt x="59531" y="5321"/>
                  <a:pt x="59531" y="11906"/>
                </a:cubicBezTo>
                <a:lnTo>
                  <a:pt x="59531" y="23812"/>
                </a:lnTo>
                <a:lnTo>
                  <a:pt x="107156" y="23812"/>
                </a:lnTo>
                <a:lnTo>
                  <a:pt x="107156" y="11906"/>
                </a:lnTo>
                <a:cubicBezTo>
                  <a:pt x="107156" y="5321"/>
                  <a:pt x="112477" y="0"/>
                  <a:pt x="119063" y="0"/>
                </a:cubicBezTo>
                <a:cubicBezTo>
                  <a:pt x="125648" y="0"/>
                  <a:pt x="130969" y="5321"/>
                  <a:pt x="130969" y="11906"/>
                </a:cubicBezTo>
                <a:lnTo>
                  <a:pt x="130969" y="23812"/>
                </a:lnTo>
                <a:lnTo>
                  <a:pt x="142875" y="23812"/>
                </a:lnTo>
                <a:cubicBezTo>
                  <a:pt x="156009" y="23812"/>
                  <a:pt x="166688" y="34491"/>
                  <a:pt x="166688" y="47625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47625"/>
                </a:lnTo>
                <a:cubicBezTo>
                  <a:pt x="0" y="34491"/>
                  <a:pt x="10678" y="23812"/>
                  <a:pt x="23812" y="23812"/>
                </a:cubicBezTo>
                <a:lnTo>
                  <a:pt x="35719" y="23812"/>
                </a:lnTo>
                <a:lnTo>
                  <a:pt x="35719" y="11906"/>
                </a:lnTo>
                <a:cubicBezTo>
                  <a:pt x="35719" y="5321"/>
                  <a:pt x="41039" y="0"/>
                  <a:pt x="47625" y="0"/>
                </a:cubicBezTo>
                <a:close/>
                <a:moveTo>
                  <a:pt x="23812" y="89297"/>
                </a:moveTo>
                <a:lnTo>
                  <a:pt x="23812" y="101203"/>
                </a:lnTo>
                <a:cubicBezTo>
                  <a:pt x="23812" y="104477"/>
                  <a:pt x="26491" y="107156"/>
                  <a:pt x="29766" y="107156"/>
                </a:cubicBezTo>
                <a:lnTo>
                  <a:pt x="41672" y="107156"/>
                </a:lnTo>
                <a:cubicBezTo>
                  <a:pt x="44946" y="107156"/>
                  <a:pt x="47625" y="104477"/>
                  <a:pt x="47625" y="101203"/>
                </a:cubicBezTo>
                <a:lnTo>
                  <a:pt x="47625" y="89297"/>
                </a:lnTo>
                <a:cubicBezTo>
                  <a:pt x="47625" y="86023"/>
                  <a:pt x="44946" y="83344"/>
                  <a:pt x="41672" y="83344"/>
                </a:cubicBezTo>
                <a:lnTo>
                  <a:pt x="29766" y="83344"/>
                </a:lnTo>
                <a:cubicBezTo>
                  <a:pt x="26491" y="83344"/>
                  <a:pt x="23812" y="86023"/>
                  <a:pt x="23812" y="89297"/>
                </a:cubicBezTo>
                <a:close/>
                <a:moveTo>
                  <a:pt x="71438" y="89297"/>
                </a:moveTo>
                <a:lnTo>
                  <a:pt x="71438" y="101203"/>
                </a:lnTo>
                <a:cubicBezTo>
                  <a:pt x="71438" y="104477"/>
                  <a:pt x="74116" y="107156"/>
                  <a:pt x="77391" y="107156"/>
                </a:cubicBezTo>
                <a:lnTo>
                  <a:pt x="89297" y="107156"/>
                </a:lnTo>
                <a:cubicBezTo>
                  <a:pt x="92571" y="107156"/>
                  <a:pt x="95250" y="104477"/>
                  <a:pt x="95250" y="101203"/>
                </a:cubicBezTo>
                <a:lnTo>
                  <a:pt x="95250" y="89297"/>
                </a:lnTo>
                <a:cubicBezTo>
                  <a:pt x="95250" y="86023"/>
                  <a:pt x="92571" y="83344"/>
                  <a:pt x="89297" y="83344"/>
                </a:cubicBezTo>
                <a:lnTo>
                  <a:pt x="77391" y="83344"/>
                </a:lnTo>
                <a:cubicBezTo>
                  <a:pt x="74116" y="83344"/>
                  <a:pt x="71438" y="86023"/>
                  <a:pt x="71438" y="89297"/>
                </a:cubicBezTo>
                <a:close/>
                <a:moveTo>
                  <a:pt x="125016" y="83344"/>
                </a:moveTo>
                <a:cubicBezTo>
                  <a:pt x="121741" y="83344"/>
                  <a:pt x="119063" y="86023"/>
                  <a:pt x="119063" y="89297"/>
                </a:cubicBezTo>
                <a:lnTo>
                  <a:pt x="119063" y="101203"/>
                </a:lnTo>
                <a:cubicBezTo>
                  <a:pt x="119063" y="104477"/>
                  <a:pt x="121741" y="107156"/>
                  <a:pt x="125016" y="107156"/>
                </a:cubicBezTo>
                <a:lnTo>
                  <a:pt x="136922" y="107156"/>
                </a:lnTo>
                <a:cubicBezTo>
                  <a:pt x="140196" y="107156"/>
                  <a:pt x="142875" y="104477"/>
                  <a:pt x="142875" y="101203"/>
                </a:cubicBezTo>
                <a:lnTo>
                  <a:pt x="142875" y="89297"/>
                </a:lnTo>
                <a:cubicBezTo>
                  <a:pt x="142875" y="86023"/>
                  <a:pt x="140196" y="83344"/>
                  <a:pt x="136922" y="83344"/>
                </a:cubicBezTo>
                <a:lnTo>
                  <a:pt x="125016" y="83344"/>
                </a:lnTo>
                <a:close/>
                <a:moveTo>
                  <a:pt x="23812" y="136922"/>
                </a:move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41672" y="154781"/>
                </a:lnTo>
                <a:cubicBezTo>
                  <a:pt x="44946" y="154781"/>
                  <a:pt x="47625" y="152102"/>
                  <a:pt x="47625" y="148828"/>
                </a:cubicBezTo>
                <a:lnTo>
                  <a:pt x="47625" y="136922"/>
                </a:lnTo>
                <a:cubicBezTo>
                  <a:pt x="47625" y="133648"/>
                  <a:pt x="44946" y="130969"/>
                  <a:pt x="41672" y="130969"/>
                </a:cubicBezTo>
                <a:lnTo>
                  <a:pt x="29766" y="130969"/>
                </a:lnTo>
                <a:cubicBezTo>
                  <a:pt x="26491" y="130969"/>
                  <a:pt x="23812" y="133648"/>
                  <a:pt x="23812" y="136922"/>
                </a:cubicBezTo>
                <a:close/>
                <a:moveTo>
                  <a:pt x="77391" y="130969"/>
                </a:moveTo>
                <a:cubicBezTo>
                  <a:pt x="74116" y="130969"/>
                  <a:pt x="71438" y="133648"/>
                  <a:pt x="71438" y="136922"/>
                </a:cubicBezTo>
                <a:lnTo>
                  <a:pt x="71438" y="148828"/>
                </a:lnTo>
                <a:cubicBezTo>
                  <a:pt x="71438" y="152102"/>
                  <a:pt x="74116" y="154781"/>
                  <a:pt x="77391" y="154781"/>
                </a:cubicBezTo>
                <a:lnTo>
                  <a:pt x="89297" y="154781"/>
                </a:lnTo>
                <a:cubicBezTo>
                  <a:pt x="92571" y="154781"/>
                  <a:pt x="95250" y="152102"/>
                  <a:pt x="95250" y="148828"/>
                </a:cubicBezTo>
                <a:lnTo>
                  <a:pt x="95250" y="136922"/>
                </a:lnTo>
                <a:cubicBezTo>
                  <a:pt x="95250" y="133648"/>
                  <a:pt x="92571" y="130969"/>
                  <a:pt x="89297" y="130969"/>
                </a:cubicBezTo>
                <a:lnTo>
                  <a:pt x="77391" y="130969"/>
                </a:lnTo>
                <a:close/>
                <a:moveTo>
                  <a:pt x="119063" y="136922"/>
                </a:moveTo>
                <a:lnTo>
                  <a:pt x="119063" y="148828"/>
                </a:lnTo>
                <a:cubicBezTo>
                  <a:pt x="119063" y="152102"/>
                  <a:pt x="121741" y="154781"/>
                  <a:pt x="125016" y="154781"/>
                </a:cubicBezTo>
                <a:lnTo>
                  <a:pt x="136922" y="154781"/>
                </a:lnTo>
                <a:cubicBezTo>
                  <a:pt x="140196" y="154781"/>
                  <a:pt x="142875" y="152102"/>
                  <a:pt x="142875" y="148828"/>
                </a:cubicBezTo>
                <a:lnTo>
                  <a:pt x="142875" y="136922"/>
                </a:lnTo>
                <a:cubicBezTo>
                  <a:pt x="142875" y="133648"/>
                  <a:pt x="140196" y="130969"/>
                  <a:pt x="136922" y="130969"/>
                </a:cubicBezTo>
                <a:lnTo>
                  <a:pt x="125016" y="130969"/>
                </a:lnTo>
                <a:cubicBezTo>
                  <a:pt x="121741" y="130969"/>
                  <a:pt x="119063" y="133648"/>
                  <a:pt x="119063" y="136922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0" name="Text 18"/>
          <p:cNvSpPr/>
          <p:nvPr/>
        </p:nvSpPr>
        <p:spPr>
          <a:xfrm>
            <a:off x="4851350" y="1543050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Orta Vadeli (3-12 Ay)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394150" y="20193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2" name="Text 20"/>
          <p:cNvSpPr/>
          <p:nvPr/>
        </p:nvSpPr>
        <p:spPr>
          <a:xfrm>
            <a:off x="4527500" y="1943100"/>
            <a:ext cx="2324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JIT Access: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Just-In-Time erişim çözümü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394150" y="22860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4" name="Text 22"/>
          <p:cNvSpPr/>
          <p:nvPr/>
        </p:nvSpPr>
        <p:spPr>
          <a:xfrm>
            <a:off x="4527500" y="2209800"/>
            <a:ext cx="3028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WORM Yedekleme: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Write Once Read Many sistemi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94150" y="25527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6" name="Text 24"/>
          <p:cNvSpPr/>
          <p:nvPr/>
        </p:nvSpPr>
        <p:spPr>
          <a:xfrm>
            <a:off x="4527500" y="2476500"/>
            <a:ext cx="2657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Penetrasyon Testi: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Yıllık red-team egzersizleri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02501" y="1314450"/>
            <a:ext cx="3705225" cy="1504950"/>
          </a:xfrm>
          <a:custGeom>
            <a:avLst/>
            <a:gdLst/>
            <a:ahLst/>
            <a:cxnLst/>
            <a:rect l="l" t="t" r="r" b="b"/>
            <a:pathLst>
              <a:path w="3705225" h="150495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1428754"/>
                </a:lnTo>
                <a:cubicBezTo>
                  <a:pt x="3705225" y="1470836"/>
                  <a:pt x="3671111" y="1504950"/>
                  <a:pt x="3629029" y="1504950"/>
                </a:cubicBezTo>
                <a:lnTo>
                  <a:pt x="76196" y="1504950"/>
                </a:lnTo>
                <a:cubicBezTo>
                  <a:pt x="34114" y="1504950"/>
                  <a:pt x="0" y="1470836"/>
                  <a:pt x="0" y="1428754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6C7A89">
                  <a:alpha val="15000"/>
                </a:srgbClr>
              </a:gs>
              <a:gs pos="100000">
                <a:srgbClr val="6C7A89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28" name="Shape 26"/>
          <p:cNvSpPr/>
          <p:nvPr/>
        </p:nvSpPr>
        <p:spPr>
          <a:xfrm>
            <a:off x="8102501" y="1314450"/>
            <a:ext cx="3705225" cy="38100"/>
          </a:xfrm>
          <a:custGeom>
            <a:avLst/>
            <a:gdLst/>
            <a:ahLst/>
            <a:cxnLst/>
            <a:rect l="l" t="t" r="r" b="b"/>
            <a:pathLst>
              <a:path w="3705225" h="38100">
                <a:moveTo>
                  <a:pt x="38100" y="0"/>
                </a:moveTo>
                <a:lnTo>
                  <a:pt x="3667125" y="0"/>
                </a:lnTo>
                <a:cubicBezTo>
                  <a:pt x="3688153" y="0"/>
                  <a:pt x="3705225" y="17072"/>
                  <a:pt x="3705225" y="38100"/>
                </a:cubicBezTo>
                <a:lnTo>
                  <a:pt x="370522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9" name="Shape 27"/>
          <p:cNvSpPr/>
          <p:nvPr/>
        </p:nvSpPr>
        <p:spPr>
          <a:xfrm>
            <a:off x="8254901" y="1485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6C7A89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350151" y="1581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3307" y="11906"/>
                </a:moveTo>
                <a:lnTo>
                  <a:pt x="54955" y="11906"/>
                </a:lnTo>
                <a:cubicBezTo>
                  <a:pt x="44016" y="11906"/>
                  <a:pt x="34454" y="19385"/>
                  <a:pt x="31849" y="29989"/>
                </a:cubicBezTo>
                <a:lnTo>
                  <a:pt x="521" y="156456"/>
                </a:lnTo>
                <a:cubicBezTo>
                  <a:pt x="-2270" y="167692"/>
                  <a:pt x="6251" y="178594"/>
                  <a:pt x="17859" y="178594"/>
                </a:cubicBezTo>
                <a:lnTo>
                  <a:pt x="83307" y="178594"/>
                </a:lnTo>
                <a:lnTo>
                  <a:pt x="83307" y="154781"/>
                </a:lnTo>
                <a:cubicBezTo>
                  <a:pt x="83307" y="148196"/>
                  <a:pt x="88627" y="142875"/>
                  <a:pt x="95213" y="142875"/>
                </a:cubicBezTo>
                <a:cubicBezTo>
                  <a:pt x="101798" y="142875"/>
                  <a:pt x="107119" y="148196"/>
                  <a:pt x="107119" y="154781"/>
                </a:cubicBezTo>
                <a:lnTo>
                  <a:pt x="107119" y="178594"/>
                </a:lnTo>
                <a:lnTo>
                  <a:pt x="172641" y="178594"/>
                </a:lnTo>
                <a:cubicBezTo>
                  <a:pt x="184249" y="178594"/>
                  <a:pt x="192770" y="167692"/>
                  <a:pt x="189979" y="156456"/>
                </a:cubicBezTo>
                <a:lnTo>
                  <a:pt x="158688" y="29989"/>
                </a:lnTo>
                <a:cubicBezTo>
                  <a:pt x="156046" y="19385"/>
                  <a:pt x="146521" y="11906"/>
                  <a:pt x="135545" y="11906"/>
                </a:cubicBezTo>
                <a:lnTo>
                  <a:pt x="107119" y="11906"/>
                </a:lnTo>
                <a:lnTo>
                  <a:pt x="107119" y="35719"/>
                </a:lnTo>
                <a:cubicBezTo>
                  <a:pt x="107119" y="42304"/>
                  <a:pt x="101798" y="47625"/>
                  <a:pt x="95213" y="47625"/>
                </a:cubicBezTo>
                <a:cubicBezTo>
                  <a:pt x="88627" y="47625"/>
                  <a:pt x="83307" y="42304"/>
                  <a:pt x="83307" y="35719"/>
                </a:cubicBezTo>
                <a:lnTo>
                  <a:pt x="83307" y="11906"/>
                </a:lnTo>
                <a:close/>
                <a:moveTo>
                  <a:pt x="107119" y="83344"/>
                </a:moveTo>
                <a:lnTo>
                  <a:pt x="107119" y="107156"/>
                </a:lnTo>
                <a:cubicBezTo>
                  <a:pt x="107119" y="113742"/>
                  <a:pt x="101798" y="119063"/>
                  <a:pt x="95213" y="119063"/>
                </a:cubicBezTo>
                <a:cubicBezTo>
                  <a:pt x="88627" y="119063"/>
                  <a:pt x="83307" y="113742"/>
                  <a:pt x="83307" y="107156"/>
                </a:cubicBezTo>
                <a:lnTo>
                  <a:pt x="83307" y="83344"/>
                </a:lnTo>
                <a:cubicBezTo>
                  <a:pt x="83307" y="76758"/>
                  <a:pt x="88627" y="71438"/>
                  <a:pt x="95213" y="71438"/>
                </a:cubicBezTo>
                <a:cubicBezTo>
                  <a:pt x="101798" y="71438"/>
                  <a:pt x="107119" y="76758"/>
                  <a:pt x="107119" y="83344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31" name="Text 29"/>
          <p:cNvSpPr/>
          <p:nvPr/>
        </p:nvSpPr>
        <p:spPr>
          <a:xfrm>
            <a:off x="8712101" y="1543050"/>
            <a:ext cx="1828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Uzun Vadeli (12+ Ay)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254901" y="20193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33" name="Text 31"/>
          <p:cNvSpPr/>
          <p:nvPr/>
        </p:nvSpPr>
        <p:spPr>
          <a:xfrm>
            <a:off x="8388251" y="1943100"/>
            <a:ext cx="2962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Otomatik Incident Response: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Playbooks oluşturma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254901" y="22860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35" name="Text 33"/>
          <p:cNvSpPr/>
          <p:nvPr/>
        </p:nvSpPr>
        <p:spPr>
          <a:xfrm>
            <a:off x="8388251" y="2209800"/>
            <a:ext cx="2076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7/7 Monitoring: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SIEM entegrasyonu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254901" y="2552700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28575" y="0"/>
                </a:moveTo>
                <a:lnTo>
                  <a:pt x="28575" y="0"/>
                </a:lnTo>
                <a:cubicBezTo>
                  <a:pt x="44346" y="0"/>
                  <a:pt x="57150" y="12804"/>
                  <a:pt x="57150" y="28575"/>
                </a:cubicBezTo>
                <a:lnTo>
                  <a:pt x="57150" y="28575"/>
                </a:lnTo>
                <a:cubicBezTo>
                  <a:pt x="57150" y="44346"/>
                  <a:pt x="44346" y="57150"/>
                  <a:pt x="2857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37" name="Text 35"/>
          <p:cNvSpPr/>
          <p:nvPr/>
        </p:nvSpPr>
        <p:spPr>
          <a:xfrm>
            <a:off x="8388251" y="2476500"/>
            <a:ext cx="2133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Tam Zero Trust:</a:t>
            </a:r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Sıfır güven mimarisi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81000" y="2971800"/>
            <a:ext cx="5638800" cy="2057400"/>
          </a:xfrm>
          <a:custGeom>
            <a:avLst/>
            <a:gdLst/>
            <a:ahLst/>
            <a:cxnLst/>
            <a:rect l="l" t="t" r="r" b="b"/>
            <a:pathLst>
              <a:path w="5638800" h="2057400">
                <a:moveTo>
                  <a:pt x="76206" y="0"/>
                </a:moveTo>
                <a:lnTo>
                  <a:pt x="5562594" y="0"/>
                </a:lnTo>
                <a:cubicBezTo>
                  <a:pt x="5604681" y="0"/>
                  <a:pt x="5638800" y="34119"/>
                  <a:pt x="5638800" y="76206"/>
                </a:cubicBezTo>
                <a:lnTo>
                  <a:pt x="5638800" y="1981194"/>
                </a:lnTo>
                <a:cubicBezTo>
                  <a:pt x="5638800" y="2023281"/>
                  <a:pt x="5604681" y="2057400"/>
                  <a:pt x="5562594" y="2057400"/>
                </a:cubicBezTo>
                <a:lnTo>
                  <a:pt x="76206" y="2057400"/>
                </a:lnTo>
                <a:cubicBezTo>
                  <a:pt x="34119" y="2057400"/>
                  <a:pt x="0" y="2023281"/>
                  <a:pt x="0" y="198119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9" name="Shape 37"/>
          <p:cNvSpPr/>
          <p:nvPr/>
        </p:nvSpPr>
        <p:spPr>
          <a:xfrm>
            <a:off x="557213" y="31623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9783" y="13506"/>
                </a:moveTo>
                <a:cubicBezTo>
                  <a:pt x="53839" y="16334"/>
                  <a:pt x="54806" y="21915"/>
                  <a:pt x="51978" y="25933"/>
                </a:cubicBezTo>
                <a:lnTo>
                  <a:pt x="31142" y="55699"/>
                </a:lnTo>
                <a:cubicBezTo>
                  <a:pt x="29617" y="57857"/>
                  <a:pt x="27236" y="59234"/>
                  <a:pt x="24594" y="59457"/>
                </a:cubicBezTo>
                <a:cubicBezTo>
                  <a:pt x="21952" y="59680"/>
                  <a:pt x="19348" y="58787"/>
                  <a:pt x="17487" y="56927"/>
                </a:cubicBezTo>
                <a:lnTo>
                  <a:pt x="2604" y="42044"/>
                </a:lnTo>
                <a:cubicBezTo>
                  <a:pt x="-856" y="38546"/>
                  <a:pt x="-856" y="32891"/>
                  <a:pt x="2604" y="29394"/>
                </a:cubicBezTo>
                <a:cubicBezTo>
                  <a:pt x="6065" y="25896"/>
                  <a:pt x="11757" y="25933"/>
                  <a:pt x="15255" y="29394"/>
                </a:cubicBezTo>
                <a:lnTo>
                  <a:pt x="22622" y="36761"/>
                </a:lnTo>
                <a:lnTo>
                  <a:pt x="37356" y="15701"/>
                </a:lnTo>
                <a:cubicBezTo>
                  <a:pt x="40184" y="11646"/>
                  <a:pt x="45765" y="10678"/>
                  <a:pt x="49783" y="13506"/>
                </a:cubicBezTo>
                <a:close/>
                <a:moveTo>
                  <a:pt x="49783" y="73037"/>
                </a:moveTo>
                <a:cubicBezTo>
                  <a:pt x="53839" y="75865"/>
                  <a:pt x="54806" y="81446"/>
                  <a:pt x="51978" y="85465"/>
                </a:cubicBezTo>
                <a:lnTo>
                  <a:pt x="31142" y="115230"/>
                </a:lnTo>
                <a:cubicBezTo>
                  <a:pt x="29617" y="117388"/>
                  <a:pt x="27236" y="118765"/>
                  <a:pt x="24594" y="118988"/>
                </a:cubicBezTo>
                <a:cubicBezTo>
                  <a:pt x="21952" y="119211"/>
                  <a:pt x="19348" y="118318"/>
                  <a:pt x="17487" y="116458"/>
                </a:cubicBezTo>
                <a:lnTo>
                  <a:pt x="2604" y="101575"/>
                </a:lnTo>
                <a:cubicBezTo>
                  <a:pt x="-893" y="98078"/>
                  <a:pt x="-893" y="92422"/>
                  <a:pt x="2604" y="88962"/>
                </a:cubicBezTo>
                <a:cubicBezTo>
                  <a:pt x="6102" y="85502"/>
                  <a:pt x="11757" y="85465"/>
                  <a:pt x="15218" y="88962"/>
                </a:cubicBezTo>
                <a:lnTo>
                  <a:pt x="22585" y="96329"/>
                </a:lnTo>
                <a:lnTo>
                  <a:pt x="37319" y="75270"/>
                </a:lnTo>
                <a:cubicBezTo>
                  <a:pt x="40146" y="71214"/>
                  <a:pt x="45727" y="70247"/>
                  <a:pt x="49746" y="73075"/>
                </a:cubicBezTo>
                <a:close/>
                <a:moveTo>
                  <a:pt x="83344" y="35719"/>
                </a:moveTo>
                <a:cubicBezTo>
                  <a:pt x="83344" y="29133"/>
                  <a:pt x="88664" y="23812"/>
                  <a:pt x="95250" y="23812"/>
                </a:cubicBezTo>
                <a:lnTo>
                  <a:pt x="178594" y="23812"/>
                </a:lnTo>
                <a:cubicBezTo>
                  <a:pt x="185179" y="23812"/>
                  <a:pt x="190500" y="29133"/>
                  <a:pt x="190500" y="35719"/>
                </a:cubicBezTo>
                <a:cubicBezTo>
                  <a:pt x="190500" y="42304"/>
                  <a:pt x="185179" y="47625"/>
                  <a:pt x="178594" y="47625"/>
                </a:cubicBezTo>
                <a:lnTo>
                  <a:pt x="95250" y="47625"/>
                </a:lnTo>
                <a:cubicBezTo>
                  <a:pt x="88664" y="47625"/>
                  <a:pt x="83344" y="42304"/>
                  <a:pt x="83344" y="35719"/>
                </a:cubicBezTo>
                <a:close/>
                <a:moveTo>
                  <a:pt x="83344" y="95250"/>
                </a:moveTo>
                <a:cubicBezTo>
                  <a:pt x="83344" y="88664"/>
                  <a:pt x="88664" y="83344"/>
                  <a:pt x="95250" y="83344"/>
                </a:cubicBez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95250" y="107156"/>
                </a:lnTo>
                <a:cubicBezTo>
                  <a:pt x="88664" y="107156"/>
                  <a:pt x="83344" y="101836"/>
                  <a:pt x="83344" y="95250"/>
                </a:cubicBezTo>
                <a:close/>
                <a:moveTo>
                  <a:pt x="59531" y="154781"/>
                </a:moveTo>
                <a:cubicBezTo>
                  <a:pt x="59531" y="148196"/>
                  <a:pt x="64852" y="142875"/>
                  <a:pt x="71438" y="142875"/>
                </a:cubicBez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71438" y="166688"/>
                </a:lnTo>
                <a:cubicBezTo>
                  <a:pt x="64852" y="166688"/>
                  <a:pt x="59531" y="161367"/>
                  <a:pt x="59531" y="154781"/>
                </a:cubicBezTo>
                <a:close/>
                <a:moveTo>
                  <a:pt x="23812" y="139898"/>
                </a:moveTo>
                <a:cubicBezTo>
                  <a:pt x="32027" y="139898"/>
                  <a:pt x="38695" y="146567"/>
                  <a:pt x="38695" y="154781"/>
                </a:cubicBezTo>
                <a:cubicBezTo>
                  <a:pt x="38695" y="162995"/>
                  <a:pt x="32027" y="169664"/>
                  <a:pt x="23812" y="169664"/>
                </a:cubicBezTo>
                <a:cubicBezTo>
                  <a:pt x="15598" y="169664"/>
                  <a:pt x="8930" y="162995"/>
                  <a:pt x="8930" y="154781"/>
                </a:cubicBezTo>
                <a:cubicBezTo>
                  <a:pt x="8930" y="146567"/>
                  <a:pt x="15598" y="139898"/>
                  <a:pt x="23812" y="139898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0" name="Text 38"/>
          <p:cNvSpPr/>
          <p:nvPr/>
        </p:nvSpPr>
        <p:spPr>
          <a:xfrm>
            <a:off x="771525" y="3124200"/>
            <a:ext cx="519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Devam Eden İyileştirmeler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42925" y="3505200"/>
            <a:ext cx="5324475" cy="647700"/>
          </a:xfrm>
          <a:custGeom>
            <a:avLst/>
            <a:gdLst/>
            <a:ahLst/>
            <a:cxnLst/>
            <a:rect l="l" t="t" r="r" b="b"/>
            <a:pathLst>
              <a:path w="5324475" h="647700">
                <a:moveTo>
                  <a:pt x="19050" y="0"/>
                </a:moveTo>
                <a:lnTo>
                  <a:pt x="5286377" y="0"/>
                </a:lnTo>
                <a:cubicBezTo>
                  <a:pt x="5307404" y="0"/>
                  <a:pt x="5324475" y="17071"/>
                  <a:pt x="5324475" y="38098"/>
                </a:cubicBezTo>
                <a:lnTo>
                  <a:pt x="5324475" y="609602"/>
                </a:lnTo>
                <a:cubicBezTo>
                  <a:pt x="5324475" y="630643"/>
                  <a:pt x="5307418" y="647700"/>
                  <a:pt x="5286377" y="647700"/>
                </a:cubicBezTo>
                <a:lnTo>
                  <a:pt x="19050" y="647700"/>
                </a:lnTo>
                <a:cubicBezTo>
                  <a:pt x="8536" y="647700"/>
                  <a:pt x="0" y="639164"/>
                  <a:pt x="0" y="6286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2" name="Shape 40"/>
          <p:cNvSpPr/>
          <p:nvPr/>
        </p:nvSpPr>
        <p:spPr>
          <a:xfrm>
            <a:off x="542925" y="3505200"/>
            <a:ext cx="19050" cy="647700"/>
          </a:xfrm>
          <a:custGeom>
            <a:avLst/>
            <a:gdLst/>
            <a:ahLst/>
            <a:cxnLst/>
            <a:rect l="l" t="t" r="r" b="b"/>
            <a:pathLst>
              <a:path w="19050" h="647700">
                <a:moveTo>
                  <a:pt x="19050" y="0"/>
                </a:moveTo>
                <a:lnTo>
                  <a:pt x="19050" y="0"/>
                </a:lnTo>
                <a:lnTo>
                  <a:pt x="19050" y="647700"/>
                </a:lnTo>
                <a:lnTo>
                  <a:pt x="19050" y="647700"/>
                </a:lnTo>
                <a:cubicBezTo>
                  <a:pt x="8536" y="647700"/>
                  <a:pt x="0" y="639164"/>
                  <a:pt x="0" y="6286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3" name="Text 41"/>
          <p:cNvSpPr/>
          <p:nvPr/>
        </p:nvSpPr>
        <p:spPr>
          <a:xfrm>
            <a:off x="666750" y="3619500"/>
            <a:ext cx="2447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Active Directory Certificate Services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5498753" y="3638550"/>
            <a:ext cx="323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%65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66750" y="3848100"/>
            <a:ext cx="5153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Certificate template hardening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42925" y="4229100"/>
            <a:ext cx="5324475" cy="647700"/>
          </a:xfrm>
          <a:custGeom>
            <a:avLst/>
            <a:gdLst/>
            <a:ahLst/>
            <a:cxnLst/>
            <a:rect l="l" t="t" r="r" b="b"/>
            <a:pathLst>
              <a:path w="5324475" h="647700">
                <a:moveTo>
                  <a:pt x="19050" y="0"/>
                </a:moveTo>
                <a:lnTo>
                  <a:pt x="5286377" y="0"/>
                </a:lnTo>
                <a:cubicBezTo>
                  <a:pt x="5307404" y="0"/>
                  <a:pt x="5324475" y="17071"/>
                  <a:pt x="5324475" y="38098"/>
                </a:cubicBezTo>
                <a:lnTo>
                  <a:pt x="5324475" y="609602"/>
                </a:lnTo>
                <a:cubicBezTo>
                  <a:pt x="5324475" y="630643"/>
                  <a:pt x="5307418" y="647700"/>
                  <a:pt x="5286377" y="647700"/>
                </a:cubicBezTo>
                <a:lnTo>
                  <a:pt x="19050" y="647700"/>
                </a:lnTo>
                <a:cubicBezTo>
                  <a:pt x="8536" y="647700"/>
                  <a:pt x="0" y="639164"/>
                  <a:pt x="0" y="6286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7" name="Shape 45"/>
          <p:cNvSpPr/>
          <p:nvPr/>
        </p:nvSpPr>
        <p:spPr>
          <a:xfrm>
            <a:off x="542925" y="4229100"/>
            <a:ext cx="19050" cy="647700"/>
          </a:xfrm>
          <a:custGeom>
            <a:avLst/>
            <a:gdLst/>
            <a:ahLst/>
            <a:cxnLst/>
            <a:rect l="l" t="t" r="r" b="b"/>
            <a:pathLst>
              <a:path w="19050" h="647700">
                <a:moveTo>
                  <a:pt x="19050" y="0"/>
                </a:moveTo>
                <a:lnTo>
                  <a:pt x="19050" y="0"/>
                </a:lnTo>
                <a:lnTo>
                  <a:pt x="19050" y="647700"/>
                </a:lnTo>
                <a:lnTo>
                  <a:pt x="19050" y="647700"/>
                </a:lnTo>
                <a:cubicBezTo>
                  <a:pt x="8536" y="647700"/>
                  <a:pt x="0" y="639164"/>
                  <a:pt x="0" y="6286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48" name="Text 46"/>
          <p:cNvSpPr/>
          <p:nvPr/>
        </p:nvSpPr>
        <p:spPr>
          <a:xfrm>
            <a:off x="666750" y="4343400"/>
            <a:ext cx="2076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Privileged Access Workstation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489674" y="4362450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%40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66750" y="4572000"/>
            <a:ext cx="5153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Tier 0 yöneticileri için PAW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176963" y="2976563"/>
            <a:ext cx="5629275" cy="2047875"/>
          </a:xfrm>
          <a:custGeom>
            <a:avLst/>
            <a:gdLst/>
            <a:ahLst/>
            <a:cxnLst/>
            <a:rect l="l" t="t" r="r" b="b"/>
            <a:pathLst>
              <a:path w="5629275" h="2047875">
                <a:moveTo>
                  <a:pt x="76201" y="0"/>
                </a:moveTo>
                <a:lnTo>
                  <a:pt x="5553074" y="0"/>
                </a:lnTo>
                <a:cubicBezTo>
                  <a:pt x="5595130" y="0"/>
                  <a:pt x="5629275" y="34145"/>
                  <a:pt x="5629275" y="76201"/>
                </a:cubicBezTo>
                <a:lnTo>
                  <a:pt x="5629275" y="1971674"/>
                </a:lnTo>
                <a:cubicBezTo>
                  <a:pt x="5629275" y="2013730"/>
                  <a:pt x="5595130" y="2047875"/>
                  <a:pt x="5553074" y="2047875"/>
                </a:cubicBezTo>
                <a:lnTo>
                  <a:pt x="76201" y="2047875"/>
                </a:lnTo>
                <a:cubicBezTo>
                  <a:pt x="34145" y="2047875"/>
                  <a:pt x="0" y="2013730"/>
                  <a:pt x="0" y="197167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0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52" name="Shape 50"/>
          <p:cNvSpPr/>
          <p:nvPr/>
        </p:nvSpPr>
        <p:spPr>
          <a:xfrm>
            <a:off x="6357938" y="31718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3" name="Text 51"/>
          <p:cNvSpPr/>
          <p:nvPr/>
        </p:nvSpPr>
        <p:spPr>
          <a:xfrm>
            <a:off x="6572250" y="3133725"/>
            <a:ext cx="5172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Ölçülebilir Hedefler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353175" y="35623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16681" y="66675"/>
                </a:moveTo>
                <a:cubicBezTo>
                  <a:pt x="116681" y="39076"/>
                  <a:pt x="94274" y="16669"/>
                  <a:pt x="66675" y="16669"/>
                </a:cubicBezTo>
                <a:cubicBezTo>
                  <a:pt x="39076" y="16669"/>
                  <a:pt x="16669" y="39076"/>
                  <a:pt x="16669" y="66675"/>
                </a:cubicBezTo>
                <a:cubicBezTo>
                  <a:pt x="16669" y="94274"/>
                  <a:pt x="39076" y="116681"/>
                  <a:pt x="66675" y="116681"/>
                </a:cubicBezTo>
                <a:cubicBezTo>
                  <a:pt x="94274" y="116681"/>
                  <a:pt x="116681" y="94274"/>
                  <a:pt x="116681" y="66675"/>
                </a:cubicBezTo>
                <a:close/>
                <a:moveTo>
                  <a:pt x="0" y="66675"/>
                </a:moveTo>
                <a:cubicBezTo>
                  <a:pt x="0" y="29876"/>
                  <a:pt x="29876" y="0"/>
                  <a:pt x="66675" y="0"/>
                </a:cubicBez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lose/>
                <a:moveTo>
                  <a:pt x="66675" y="87511"/>
                </a:moveTo>
                <a:cubicBezTo>
                  <a:pt x="78175" y="87511"/>
                  <a:pt x="87511" y="78175"/>
                  <a:pt x="87511" y="66675"/>
                </a:cubicBezTo>
                <a:cubicBezTo>
                  <a:pt x="87511" y="55175"/>
                  <a:pt x="78175" y="45839"/>
                  <a:pt x="66675" y="45839"/>
                </a:cubicBezTo>
                <a:cubicBezTo>
                  <a:pt x="55175" y="45839"/>
                  <a:pt x="45839" y="55175"/>
                  <a:pt x="45839" y="66675"/>
                </a:cubicBezTo>
                <a:cubicBezTo>
                  <a:pt x="45839" y="78175"/>
                  <a:pt x="55175" y="87511"/>
                  <a:pt x="66675" y="87511"/>
                </a:cubicBezTo>
                <a:close/>
                <a:moveTo>
                  <a:pt x="66675" y="29170"/>
                </a:moveTo>
                <a:cubicBezTo>
                  <a:pt x="87374" y="29170"/>
                  <a:pt x="104180" y="45976"/>
                  <a:pt x="104180" y="66675"/>
                </a:cubicBezTo>
                <a:cubicBezTo>
                  <a:pt x="104180" y="87374"/>
                  <a:pt x="87374" y="104180"/>
                  <a:pt x="66675" y="104180"/>
                </a:cubicBezTo>
                <a:cubicBezTo>
                  <a:pt x="45976" y="104180"/>
                  <a:pt x="29170" y="87374"/>
                  <a:pt x="29170" y="66675"/>
                </a:cubicBezTo>
                <a:cubicBezTo>
                  <a:pt x="29170" y="45976"/>
                  <a:pt x="45976" y="29170"/>
                  <a:pt x="66675" y="29170"/>
                </a:cubicBezTo>
                <a:close/>
                <a:moveTo>
                  <a:pt x="58341" y="66675"/>
                </a:moveTo>
                <a:cubicBezTo>
                  <a:pt x="58341" y="62075"/>
                  <a:pt x="62075" y="58341"/>
                  <a:pt x="66675" y="58341"/>
                </a:cubicBezTo>
                <a:cubicBezTo>
                  <a:pt x="71275" y="58341"/>
                  <a:pt x="75009" y="62075"/>
                  <a:pt x="75009" y="66675"/>
                </a:cubicBezTo>
                <a:cubicBezTo>
                  <a:pt x="75009" y="71275"/>
                  <a:pt x="71275" y="75009"/>
                  <a:pt x="66675" y="75009"/>
                </a:cubicBezTo>
                <a:cubicBezTo>
                  <a:pt x="62075" y="75009"/>
                  <a:pt x="58341" y="71275"/>
                  <a:pt x="58341" y="66675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5" name="Text 53"/>
          <p:cNvSpPr/>
          <p:nvPr/>
        </p:nvSpPr>
        <p:spPr>
          <a:xfrm>
            <a:off x="6577013" y="3514725"/>
            <a:ext cx="2771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PingCastle skoru: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120'den 80'e düşürmek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53175" y="38671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16681" y="66675"/>
                </a:moveTo>
                <a:cubicBezTo>
                  <a:pt x="116681" y="39076"/>
                  <a:pt x="94274" y="16669"/>
                  <a:pt x="66675" y="16669"/>
                </a:cubicBezTo>
                <a:cubicBezTo>
                  <a:pt x="39076" y="16669"/>
                  <a:pt x="16669" y="39076"/>
                  <a:pt x="16669" y="66675"/>
                </a:cubicBezTo>
                <a:cubicBezTo>
                  <a:pt x="16669" y="94274"/>
                  <a:pt x="39076" y="116681"/>
                  <a:pt x="66675" y="116681"/>
                </a:cubicBezTo>
                <a:cubicBezTo>
                  <a:pt x="94274" y="116681"/>
                  <a:pt x="116681" y="94274"/>
                  <a:pt x="116681" y="66675"/>
                </a:cubicBezTo>
                <a:close/>
                <a:moveTo>
                  <a:pt x="0" y="66675"/>
                </a:moveTo>
                <a:cubicBezTo>
                  <a:pt x="0" y="29876"/>
                  <a:pt x="29876" y="0"/>
                  <a:pt x="66675" y="0"/>
                </a:cubicBez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lose/>
                <a:moveTo>
                  <a:pt x="66675" y="87511"/>
                </a:moveTo>
                <a:cubicBezTo>
                  <a:pt x="78175" y="87511"/>
                  <a:pt x="87511" y="78175"/>
                  <a:pt x="87511" y="66675"/>
                </a:cubicBezTo>
                <a:cubicBezTo>
                  <a:pt x="87511" y="55175"/>
                  <a:pt x="78175" y="45839"/>
                  <a:pt x="66675" y="45839"/>
                </a:cubicBezTo>
                <a:cubicBezTo>
                  <a:pt x="55175" y="45839"/>
                  <a:pt x="45839" y="55175"/>
                  <a:pt x="45839" y="66675"/>
                </a:cubicBezTo>
                <a:cubicBezTo>
                  <a:pt x="45839" y="78175"/>
                  <a:pt x="55175" y="87511"/>
                  <a:pt x="66675" y="87511"/>
                </a:cubicBezTo>
                <a:close/>
                <a:moveTo>
                  <a:pt x="66675" y="29170"/>
                </a:moveTo>
                <a:cubicBezTo>
                  <a:pt x="87374" y="29170"/>
                  <a:pt x="104180" y="45976"/>
                  <a:pt x="104180" y="66675"/>
                </a:cubicBezTo>
                <a:cubicBezTo>
                  <a:pt x="104180" y="87374"/>
                  <a:pt x="87374" y="104180"/>
                  <a:pt x="66675" y="104180"/>
                </a:cubicBezTo>
                <a:cubicBezTo>
                  <a:pt x="45976" y="104180"/>
                  <a:pt x="29170" y="87374"/>
                  <a:pt x="29170" y="66675"/>
                </a:cubicBezTo>
                <a:cubicBezTo>
                  <a:pt x="29170" y="45976"/>
                  <a:pt x="45976" y="29170"/>
                  <a:pt x="66675" y="29170"/>
                </a:cubicBezTo>
                <a:close/>
                <a:moveTo>
                  <a:pt x="58341" y="66675"/>
                </a:moveTo>
                <a:cubicBezTo>
                  <a:pt x="58341" y="62075"/>
                  <a:pt x="62075" y="58341"/>
                  <a:pt x="66675" y="58341"/>
                </a:cubicBezTo>
                <a:cubicBezTo>
                  <a:pt x="71275" y="58341"/>
                  <a:pt x="75009" y="62075"/>
                  <a:pt x="75009" y="66675"/>
                </a:cubicBezTo>
                <a:cubicBezTo>
                  <a:pt x="75009" y="71275"/>
                  <a:pt x="71275" y="75009"/>
                  <a:pt x="66675" y="75009"/>
                </a:cubicBezTo>
                <a:cubicBezTo>
                  <a:pt x="62075" y="75009"/>
                  <a:pt x="58341" y="71275"/>
                  <a:pt x="58341" y="66675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57" name="Text 55"/>
          <p:cNvSpPr/>
          <p:nvPr/>
        </p:nvSpPr>
        <p:spPr>
          <a:xfrm>
            <a:off x="6577013" y="3819525"/>
            <a:ext cx="2162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MFA coverage: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%100'e ulaşmak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353175" y="41719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16681" y="66675"/>
                </a:moveTo>
                <a:cubicBezTo>
                  <a:pt x="116681" y="39076"/>
                  <a:pt x="94274" y="16669"/>
                  <a:pt x="66675" y="16669"/>
                </a:cubicBezTo>
                <a:cubicBezTo>
                  <a:pt x="39076" y="16669"/>
                  <a:pt x="16669" y="39076"/>
                  <a:pt x="16669" y="66675"/>
                </a:cubicBezTo>
                <a:cubicBezTo>
                  <a:pt x="16669" y="94274"/>
                  <a:pt x="39076" y="116681"/>
                  <a:pt x="66675" y="116681"/>
                </a:cubicBezTo>
                <a:cubicBezTo>
                  <a:pt x="94274" y="116681"/>
                  <a:pt x="116681" y="94274"/>
                  <a:pt x="116681" y="66675"/>
                </a:cubicBezTo>
                <a:close/>
                <a:moveTo>
                  <a:pt x="0" y="66675"/>
                </a:moveTo>
                <a:cubicBezTo>
                  <a:pt x="0" y="29876"/>
                  <a:pt x="29876" y="0"/>
                  <a:pt x="66675" y="0"/>
                </a:cubicBez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lose/>
                <a:moveTo>
                  <a:pt x="66675" y="87511"/>
                </a:moveTo>
                <a:cubicBezTo>
                  <a:pt x="78175" y="87511"/>
                  <a:pt x="87511" y="78175"/>
                  <a:pt x="87511" y="66675"/>
                </a:cubicBezTo>
                <a:cubicBezTo>
                  <a:pt x="87511" y="55175"/>
                  <a:pt x="78175" y="45839"/>
                  <a:pt x="66675" y="45839"/>
                </a:cubicBezTo>
                <a:cubicBezTo>
                  <a:pt x="55175" y="45839"/>
                  <a:pt x="45839" y="55175"/>
                  <a:pt x="45839" y="66675"/>
                </a:cubicBezTo>
                <a:cubicBezTo>
                  <a:pt x="45839" y="78175"/>
                  <a:pt x="55175" y="87511"/>
                  <a:pt x="66675" y="87511"/>
                </a:cubicBezTo>
                <a:close/>
                <a:moveTo>
                  <a:pt x="66675" y="29170"/>
                </a:moveTo>
                <a:cubicBezTo>
                  <a:pt x="87374" y="29170"/>
                  <a:pt x="104180" y="45976"/>
                  <a:pt x="104180" y="66675"/>
                </a:cubicBezTo>
                <a:cubicBezTo>
                  <a:pt x="104180" y="87374"/>
                  <a:pt x="87374" y="104180"/>
                  <a:pt x="66675" y="104180"/>
                </a:cubicBezTo>
                <a:cubicBezTo>
                  <a:pt x="45976" y="104180"/>
                  <a:pt x="29170" y="87374"/>
                  <a:pt x="29170" y="66675"/>
                </a:cubicBezTo>
                <a:cubicBezTo>
                  <a:pt x="29170" y="45976"/>
                  <a:pt x="45976" y="29170"/>
                  <a:pt x="66675" y="29170"/>
                </a:cubicBezTo>
                <a:close/>
                <a:moveTo>
                  <a:pt x="58341" y="66675"/>
                </a:moveTo>
                <a:cubicBezTo>
                  <a:pt x="58341" y="62075"/>
                  <a:pt x="62075" y="58341"/>
                  <a:pt x="66675" y="58341"/>
                </a:cubicBezTo>
                <a:cubicBezTo>
                  <a:pt x="71275" y="58341"/>
                  <a:pt x="75009" y="62075"/>
                  <a:pt x="75009" y="66675"/>
                </a:cubicBezTo>
                <a:cubicBezTo>
                  <a:pt x="75009" y="71275"/>
                  <a:pt x="71275" y="75009"/>
                  <a:pt x="66675" y="75009"/>
                </a:cubicBezTo>
                <a:cubicBezTo>
                  <a:pt x="62075" y="75009"/>
                  <a:pt x="58341" y="71275"/>
                  <a:pt x="58341" y="66675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59" name="Text 57"/>
          <p:cNvSpPr/>
          <p:nvPr/>
        </p:nvSpPr>
        <p:spPr>
          <a:xfrm>
            <a:off x="6577013" y="4124325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Mean time to detect: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24 saat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6c712a9962fb9597b3eb7be21a3c6548d4ffafdd.jpg">    </p:cNvPr>
          <p:cNvPicPr>
            <a:picLocks noChangeAspect="1"/>
          </p:cNvPicPr>
          <p:nvPr/>
        </p:nvPicPr>
        <p:blipFill>
          <a:blip r:embed="rId1">
            <a:alphaModFix amt="25000"/>
          </a:blip>
          <a:srcRect l="0" r="0"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30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041999" y="16669"/>
            <a:ext cx="2105025" cy="504825"/>
          </a:xfrm>
          <a:custGeom>
            <a:avLst/>
            <a:gdLst/>
            <a:ahLst/>
            <a:cxnLst/>
            <a:rect l="l" t="t" r="r" b="b"/>
            <a:pathLst>
              <a:path w="2105025" h="504825">
                <a:moveTo>
                  <a:pt x="38099" y="0"/>
                </a:moveTo>
                <a:lnTo>
                  <a:pt x="2066926" y="0"/>
                </a:lnTo>
                <a:cubicBezTo>
                  <a:pt x="2087967" y="0"/>
                  <a:pt x="2105025" y="17058"/>
                  <a:pt x="2105025" y="38099"/>
                </a:cubicBezTo>
                <a:lnTo>
                  <a:pt x="2105025" y="466726"/>
                </a:lnTo>
                <a:cubicBezTo>
                  <a:pt x="2105025" y="487767"/>
                  <a:pt x="2087967" y="504825"/>
                  <a:pt x="2066926" y="504825"/>
                </a:cubicBezTo>
                <a:lnTo>
                  <a:pt x="38099" y="504825"/>
                </a:lnTo>
                <a:cubicBezTo>
                  <a:pt x="17058" y="504825"/>
                  <a:pt x="0" y="487767"/>
                  <a:pt x="0" y="466726"/>
                </a:cubicBezTo>
                <a:lnTo>
                  <a:pt x="0" y="38099"/>
                </a:lnTo>
                <a:cubicBezTo>
                  <a:pt x="0" y="17058"/>
                  <a:pt x="17058" y="0"/>
                  <a:pt x="38099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 w="12700">
            <a:solidFill>
              <a:srgbClr val="4F6EE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232499" y="173831"/>
            <a:ext cx="172685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spc="68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SUMMARY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047976" y="754856"/>
            <a:ext cx="40957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Özeti ve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Başarı Kriterleri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181600" y="2412206"/>
            <a:ext cx="1828800" cy="0"/>
          </a:xfrm>
          <a:custGeom>
            <a:avLst/>
            <a:gdLst/>
            <a:ahLst/>
            <a:cxnLst/>
            <a:rect l="l" t="t" r="r" b="b"/>
            <a:pathLst>
              <a:path w="1828800" h="0">
                <a:moveTo>
                  <a:pt x="0" y="0"/>
                </a:moveTo>
                <a:lnTo>
                  <a:pt x="1828800" y="0"/>
                </a:lnTo>
                <a:lnTo>
                  <a:pt x="182880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8" name="Text 5"/>
          <p:cNvSpPr/>
          <p:nvPr/>
        </p:nvSpPr>
        <p:spPr>
          <a:xfrm>
            <a:off x="1171575" y="2717006"/>
            <a:ext cx="98488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50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Active Directory Hardening &amp; Auditing Projesi</a:t>
            </a:r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başarıyla tamamlandı. Windows Server 2025 üzerindeki </a:t>
            </a:r>
            <a:pPr algn="ctr">
              <a:lnSpc>
                <a:spcPct val="140000"/>
              </a:lnSpc>
            </a:pPr>
            <a:r>
              <a:rPr lang="en-US" sz="1500" b="1" dirty="0">
                <a:solidFill>
                  <a:srgbClr val="4F6EEB"/>
                </a:solidFill>
                <a:highlight>
                  <a:srgbClr val="4F6EEB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siberhuzur.local </a:t>
            </a:r>
            <a:pPr algn="ctr">
              <a:lnSpc>
                <a:spcPct val="140000"/>
              </a:lnSpc>
            </a:pPr>
            <a:r>
              <a:rPr lang="en-US" sz="1500" dirty="0">
                <a:solidFill>
                  <a:srgbClr val="F0F2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domaini, 2025 güvenlik best practices'leri ile sıkılaştırıldı.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223963" y="3645694"/>
            <a:ext cx="3086100" cy="1266825"/>
          </a:xfrm>
          <a:custGeom>
            <a:avLst/>
            <a:gdLst/>
            <a:ahLst/>
            <a:cxnLst/>
            <a:rect l="l" t="t" r="r" b="b"/>
            <a:pathLst>
              <a:path w="3086100" h="1266825">
                <a:moveTo>
                  <a:pt x="76200" y="0"/>
                </a:moveTo>
                <a:lnTo>
                  <a:pt x="3009900" y="0"/>
                </a:lnTo>
                <a:cubicBezTo>
                  <a:pt x="3051984" y="0"/>
                  <a:pt x="3086100" y="34116"/>
                  <a:pt x="3086100" y="76200"/>
                </a:cubicBezTo>
                <a:lnTo>
                  <a:pt x="3086100" y="1190625"/>
                </a:lnTo>
                <a:cubicBezTo>
                  <a:pt x="3086100" y="1232709"/>
                  <a:pt x="3051984" y="1266825"/>
                  <a:pt x="3009900" y="1266825"/>
                </a:cubicBezTo>
                <a:lnTo>
                  <a:pt x="76200" y="1266825"/>
                </a:lnTo>
                <a:cubicBezTo>
                  <a:pt x="34116" y="1266825"/>
                  <a:pt x="0" y="1232709"/>
                  <a:pt x="0" y="11906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B3038">
              <a:alpha val="80000"/>
            </a:srgbClr>
          </a:soli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343025" y="3879056"/>
            <a:ext cx="28479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%73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414463" y="4412456"/>
            <a:ext cx="2705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Güvenlik Riski Azaltımı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551313" y="3645694"/>
            <a:ext cx="3086100" cy="1266825"/>
          </a:xfrm>
          <a:custGeom>
            <a:avLst/>
            <a:gdLst/>
            <a:ahLst/>
            <a:cxnLst/>
            <a:rect l="l" t="t" r="r" b="b"/>
            <a:pathLst>
              <a:path w="3086100" h="1266825">
                <a:moveTo>
                  <a:pt x="76200" y="0"/>
                </a:moveTo>
                <a:lnTo>
                  <a:pt x="3009900" y="0"/>
                </a:lnTo>
                <a:cubicBezTo>
                  <a:pt x="3051984" y="0"/>
                  <a:pt x="3086100" y="34116"/>
                  <a:pt x="3086100" y="76200"/>
                </a:cubicBezTo>
                <a:lnTo>
                  <a:pt x="3086100" y="1190625"/>
                </a:lnTo>
                <a:cubicBezTo>
                  <a:pt x="3086100" y="1232709"/>
                  <a:pt x="3051984" y="1266825"/>
                  <a:pt x="3009900" y="1266825"/>
                </a:cubicBezTo>
                <a:lnTo>
                  <a:pt x="76200" y="1266825"/>
                </a:lnTo>
                <a:cubicBezTo>
                  <a:pt x="34116" y="1266825"/>
                  <a:pt x="0" y="1232709"/>
                  <a:pt x="0" y="11906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B3038">
              <a:alpha val="80000"/>
            </a:srgbClr>
          </a:soli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670375" y="3879056"/>
            <a:ext cx="28479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741813" y="4412456"/>
            <a:ext cx="2705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Kritik SMBv1 Açığı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878663" y="3645694"/>
            <a:ext cx="3086100" cy="1266825"/>
          </a:xfrm>
          <a:custGeom>
            <a:avLst/>
            <a:gdLst/>
            <a:ahLst/>
            <a:cxnLst/>
            <a:rect l="l" t="t" r="r" b="b"/>
            <a:pathLst>
              <a:path w="3086100" h="1266825">
                <a:moveTo>
                  <a:pt x="76200" y="0"/>
                </a:moveTo>
                <a:lnTo>
                  <a:pt x="3009900" y="0"/>
                </a:lnTo>
                <a:cubicBezTo>
                  <a:pt x="3051984" y="0"/>
                  <a:pt x="3086100" y="34116"/>
                  <a:pt x="3086100" y="76200"/>
                </a:cubicBezTo>
                <a:lnTo>
                  <a:pt x="3086100" y="1190625"/>
                </a:lnTo>
                <a:cubicBezTo>
                  <a:pt x="3086100" y="1232709"/>
                  <a:pt x="3051984" y="1266825"/>
                  <a:pt x="3009900" y="1266825"/>
                </a:cubicBezTo>
                <a:lnTo>
                  <a:pt x="76200" y="1266825"/>
                </a:lnTo>
                <a:cubicBezTo>
                  <a:pt x="34116" y="1266825"/>
                  <a:pt x="0" y="1232709"/>
                  <a:pt x="0" y="11906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B3038">
              <a:alpha val="80000"/>
            </a:srgbClr>
          </a:soli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997726" y="3879056"/>
            <a:ext cx="28479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4F6E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%100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069163" y="4412456"/>
            <a:ext cx="2705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Otomatik Raporlama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176338" y="5222081"/>
            <a:ext cx="98393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PowerShell otomasyon scripti ile düzenli denetim mekanizması kuruldu. </a:t>
            </a:r>
            <a:pPr algn="ctr">
              <a:lnSpc>
                <a:spcPct val="140000"/>
              </a:lnSpc>
            </a:pPr>
            <a:r>
              <a:rPr lang="en-US" sz="13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Siber güvenlik, süreklilik gerektiren bir yolculuktur</a:t>
            </a:r>
            <a:pPr algn="ctr">
              <a:lnSpc>
                <a:spcPct val="140000"/>
              </a:lnSpc>
            </a:pPr>
            <a:r>
              <a:rPr lang="en-US" sz="13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- bu proje, organizasyonun güvenlik olgunluk seviyesini üst seviyeye taşıdı.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419921" y="61031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0" name="Text 17"/>
          <p:cNvSpPr/>
          <p:nvPr/>
        </p:nvSpPr>
        <p:spPr>
          <a:xfrm>
            <a:off x="3672334" y="6084094"/>
            <a:ext cx="1352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Zero Trust Mimarisi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5334446" y="6103144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47625" y="35719"/>
                </a:moveTo>
                <a:lnTo>
                  <a:pt x="47625" y="59531"/>
                </a:lnTo>
                <a:lnTo>
                  <a:pt x="95250" y="59531"/>
                </a:lnTo>
                <a:lnTo>
                  <a:pt x="95250" y="35719"/>
                </a:lnTo>
                <a:cubicBezTo>
                  <a:pt x="95250" y="22585"/>
                  <a:pt x="84572" y="11906"/>
                  <a:pt x="71438" y="11906"/>
                </a:cubicBezTo>
                <a:cubicBezTo>
                  <a:pt x="58303" y="11906"/>
                  <a:pt x="47625" y="22585"/>
                  <a:pt x="47625" y="35719"/>
                </a:cubicBezTo>
                <a:close/>
                <a:moveTo>
                  <a:pt x="23812" y="59531"/>
                </a:moveTo>
                <a:lnTo>
                  <a:pt x="23812" y="35719"/>
                </a:lnTo>
                <a:cubicBezTo>
                  <a:pt x="23812" y="9413"/>
                  <a:pt x="45132" y="-11906"/>
                  <a:pt x="71438" y="-11906"/>
                </a:cubicBezTo>
                <a:cubicBezTo>
                  <a:pt x="97743" y="-11906"/>
                  <a:pt x="119063" y="9413"/>
                  <a:pt x="119063" y="35719"/>
                </a:cubicBezTo>
                <a:lnTo>
                  <a:pt x="119063" y="59531"/>
                </a:lnTo>
                <a:cubicBezTo>
                  <a:pt x="132197" y="59531"/>
                  <a:pt x="142875" y="70210"/>
                  <a:pt x="142875" y="83344"/>
                </a:cubicBezTo>
                <a:lnTo>
                  <a:pt x="142875" y="166688"/>
                </a:lnTo>
                <a:cubicBezTo>
                  <a:pt x="142875" y="179822"/>
                  <a:pt x="132197" y="190500"/>
                  <a:pt x="119063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83344"/>
                </a:lnTo>
                <a:cubicBezTo>
                  <a:pt x="0" y="70210"/>
                  <a:pt x="10678" y="59531"/>
                  <a:pt x="23812" y="59531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2" name="Text 19"/>
          <p:cNvSpPr/>
          <p:nvPr/>
        </p:nvSpPr>
        <p:spPr>
          <a:xfrm>
            <a:off x="5563046" y="6084094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Tier Model Uygulandı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7331571" y="61031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4" name="Text 21"/>
          <p:cNvSpPr/>
          <p:nvPr/>
        </p:nvSpPr>
        <p:spPr>
          <a:xfrm>
            <a:off x="7583984" y="6084094"/>
            <a:ext cx="1247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Sürekli İyileştirme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5457676" y="6541294"/>
            <a:ext cx="12763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Teşekkürler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fff52bfcd2ce00ae19f056d5a61be0228cc91ed6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7779" b="7779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828800"/>
            <a:ext cx="1066800" cy="390525"/>
          </a:xfrm>
          <a:custGeom>
            <a:avLst/>
            <a:gdLst/>
            <a:ahLst/>
            <a:cxnLst/>
            <a:rect l="l" t="t" r="r" b="b"/>
            <a:pathLst>
              <a:path w="1066800" h="390525">
                <a:moveTo>
                  <a:pt x="38100" y="0"/>
                </a:moveTo>
                <a:lnTo>
                  <a:pt x="1028700" y="0"/>
                </a:lnTo>
                <a:cubicBezTo>
                  <a:pt x="1049742" y="0"/>
                  <a:pt x="1066800" y="17058"/>
                  <a:pt x="1066800" y="38100"/>
                </a:cubicBezTo>
                <a:lnTo>
                  <a:pt x="1066800" y="352425"/>
                </a:lnTo>
                <a:cubicBezTo>
                  <a:pt x="1066800" y="373467"/>
                  <a:pt x="1049742" y="390525"/>
                  <a:pt x="102870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 w="12700">
            <a:solidFill>
              <a:srgbClr val="4F6EE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2925" y="1938337"/>
            <a:ext cx="829568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01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452688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Kapsamı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 Kurulum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395788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662488"/>
            <a:ext cx="65151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siberhuzur.local domain yapısı ve teknik altyapı detayları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PROJECT SCOPE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Kapsamı: Windows Server 2025 Altyapısı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333500"/>
            <a:ext cx="5619750" cy="1543050"/>
          </a:xfrm>
          <a:custGeom>
            <a:avLst/>
            <a:gdLst/>
            <a:ahLst/>
            <a:cxnLst/>
            <a:rect l="l" t="t" r="r" b="b"/>
            <a:pathLst>
              <a:path w="5619750" h="1543050">
                <a:moveTo>
                  <a:pt x="38100" y="0"/>
                </a:moveTo>
                <a:lnTo>
                  <a:pt x="5543554" y="0"/>
                </a:lnTo>
                <a:cubicBezTo>
                  <a:pt x="5585636" y="0"/>
                  <a:pt x="5619750" y="34114"/>
                  <a:pt x="5619750" y="76196"/>
                </a:cubicBezTo>
                <a:lnTo>
                  <a:pt x="5619750" y="1466854"/>
                </a:lnTo>
                <a:cubicBezTo>
                  <a:pt x="5619750" y="1508936"/>
                  <a:pt x="5585636" y="1543050"/>
                  <a:pt x="5543554" y="1543050"/>
                </a:cubicBezTo>
                <a:lnTo>
                  <a:pt x="38100" y="1543050"/>
                </a:lnTo>
                <a:cubicBezTo>
                  <a:pt x="17072" y="1543050"/>
                  <a:pt x="0" y="1525978"/>
                  <a:pt x="0" y="1504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333500"/>
            <a:ext cx="38100" cy="1543050"/>
          </a:xfrm>
          <a:custGeom>
            <a:avLst/>
            <a:gdLst/>
            <a:ahLst/>
            <a:cxnLst/>
            <a:rect l="l" t="t" r="r" b="b"/>
            <a:pathLst>
              <a:path w="38100" h="1543050">
                <a:moveTo>
                  <a:pt x="38100" y="0"/>
                </a:moveTo>
                <a:lnTo>
                  <a:pt x="38100" y="0"/>
                </a:lnTo>
                <a:lnTo>
                  <a:pt x="38100" y="1543050"/>
                </a:lnTo>
                <a:lnTo>
                  <a:pt x="38100" y="1543050"/>
                </a:lnTo>
                <a:cubicBezTo>
                  <a:pt x="17072" y="1543050"/>
                  <a:pt x="0" y="1525978"/>
                  <a:pt x="0" y="15049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571500" y="1485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16756" y="16192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3812" y="11906"/>
                </a:moveTo>
                <a:cubicBezTo>
                  <a:pt x="10678" y="11906"/>
                  <a:pt x="0" y="22585"/>
                  <a:pt x="0" y="35719"/>
                </a:cubicBezTo>
                <a:lnTo>
                  <a:pt x="0" y="59531"/>
                </a:lnTo>
                <a:cubicBezTo>
                  <a:pt x="0" y="72665"/>
                  <a:pt x="10678" y="83344"/>
                  <a:pt x="23812" y="83344"/>
                </a:cubicBezTo>
                <a:lnTo>
                  <a:pt x="142875" y="83344"/>
                </a:lnTo>
                <a:cubicBezTo>
                  <a:pt x="156009" y="83344"/>
                  <a:pt x="166688" y="72665"/>
                  <a:pt x="166688" y="59531"/>
                </a:cubicBezTo>
                <a:lnTo>
                  <a:pt x="166688" y="35719"/>
                </a:lnTo>
                <a:cubicBezTo>
                  <a:pt x="166688" y="22585"/>
                  <a:pt x="156009" y="11906"/>
                  <a:pt x="142875" y="11906"/>
                </a:cubicBezTo>
                <a:lnTo>
                  <a:pt x="23812" y="11906"/>
                </a:lnTo>
                <a:close/>
                <a:moveTo>
                  <a:pt x="104180" y="38695"/>
                </a:moveTo>
                <a:cubicBezTo>
                  <a:pt x="109108" y="38695"/>
                  <a:pt x="113109" y="42697"/>
                  <a:pt x="113109" y="47625"/>
                </a:cubicBezTo>
                <a:cubicBezTo>
                  <a:pt x="113109" y="52553"/>
                  <a:pt x="109108" y="56555"/>
                  <a:pt x="104180" y="56555"/>
                </a:cubicBezTo>
                <a:cubicBezTo>
                  <a:pt x="99251" y="56555"/>
                  <a:pt x="95250" y="52553"/>
                  <a:pt x="95250" y="47625"/>
                </a:cubicBezTo>
                <a:cubicBezTo>
                  <a:pt x="95250" y="42697"/>
                  <a:pt x="99251" y="38695"/>
                  <a:pt x="104180" y="38695"/>
                </a:cubicBezTo>
                <a:close/>
                <a:moveTo>
                  <a:pt x="125016" y="47625"/>
                </a:moveTo>
                <a:cubicBezTo>
                  <a:pt x="125016" y="42697"/>
                  <a:pt x="129017" y="38695"/>
                  <a:pt x="133945" y="38695"/>
                </a:cubicBezTo>
                <a:cubicBezTo>
                  <a:pt x="138874" y="38695"/>
                  <a:pt x="142875" y="42697"/>
                  <a:pt x="142875" y="47625"/>
                </a:cubicBezTo>
                <a:cubicBezTo>
                  <a:pt x="142875" y="52553"/>
                  <a:pt x="138874" y="56555"/>
                  <a:pt x="133945" y="56555"/>
                </a:cubicBezTo>
                <a:cubicBezTo>
                  <a:pt x="129017" y="56555"/>
                  <a:pt x="125016" y="52553"/>
                  <a:pt x="125016" y="47625"/>
                </a:cubicBezTo>
                <a:close/>
                <a:moveTo>
                  <a:pt x="23812" y="107156"/>
                </a:moveTo>
                <a:cubicBezTo>
                  <a:pt x="10678" y="107156"/>
                  <a:pt x="0" y="117835"/>
                  <a:pt x="0" y="130969"/>
                </a:cubicBez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130969"/>
                </a:lnTo>
                <a:cubicBezTo>
                  <a:pt x="166688" y="117835"/>
                  <a:pt x="156009" y="107156"/>
                  <a:pt x="142875" y="107156"/>
                </a:cubicBezTo>
                <a:lnTo>
                  <a:pt x="23812" y="107156"/>
                </a:lnTo>
                <a:close/>
                <a:moveTo>
                  <a:pt x="104180" y="133945"/>
                </a:moveTo>
                <a:cubicBezTo>
                  <a:pt x="109108" y="133945"/>
                  <a:pt x="113109" y="137947"/>
                  <a:pt x="113109" y="142875"/>
                </a:cubicBezTo>
                <a:cubicBezTo>
                  <a:pt x="113109" y="147803"/>
                  <a:pt x="109108" y="151805"/>
                  <a:pt x="104180" y="151805"/>
                </a:cubicBezTo>
                <a:cubicBezTo>
                  <a:pt x="99251" y="151805"/>
                  <a:pt x="95250" y="147803"/>
                  <a:pt x="95250" y="142875"/>
                </a:cubicBezTo>
                <a:cubicBezTo>
                  <a:pt x="95250" y="137947"/>
                  <a:pt x="99251" y="133945"/>
                  <a:pt x="104180" y="133945"/>
                </a:cubicBezTo>
                <a:close/>
                <a:moveTo>
                  <a:pt x="125016" y="142875"/>
                </a:moveTo>
                <a:cubicBezTo>
                  <a:pt x="125016" y="137947"/>
                  <a:pt x="129017" y="133945"/>
                  <a:pt x="133945" y="133945"/>
                </a:cubicBezTo>
                <a:cubicBezTo>
                  <a:pt x="138874" y="133945"/>
                  <a:pt x="142875" y="137947"/>
                  <a:pt x="142875" y="142875"/>
                </a:cubicBezTo>
                <a:cubicBezTo>
                  <a:pt x="142875" y="147803"/>
                  <a:pt x="138874" y="151805"/>
                  <a:pt x="133945" y="151805"/>
                </a:cubicBezTo>
                <a:cubicBezTo>
                  <a:pt x="129017" y="151805"/>
                  <a:pt x="125016" y="147803"/>
                  <a:pt x="125016" y="142875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9" name="Text 7"/>
          <p:cNvSpPr/>
          <p:nvPr/>
        </p:nvSpPr>
        <p:spPr>
          <a:xfrm>
            <a:off x="1143000" y="1485900"/>
            <a:ext cx="4819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Platform ve Altyapı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43000" y="1828800"/>
            <a:ext cx="4800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 Server 2025 üzerinde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4F6EEB"/>
                </a:solidFill>
                <a:highlight>
                  <a:srgbClr val="4F6EEB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siberhuzur.local 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yapısı kurulumu ve Active Directory Domain Services (AD DS) yapılandırması.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147763" y="2443163"/>
            <a:ext cx="1543050" cy="276225"/>
          </a:xfrm>
          <a:custGeom>
            <a:avLst/>
            <a:gdLst/>
            <a:ahLst/>
            <a:cxnLst/>
            <a:rect l="l" t="t" r="r" b="b"/>
            <a:pathLst>
              <a:path w="1543050" h="276225">
                <a:moveTo>
                  <a:pt x="138113" y="0"/>
                </a:moveTo>
                <a:lnTo>
                  <a:pt x="1404938" y="0"/>
                </a:lnTo>
                <a:cubicBezTo>
                  <a:pt x="1481164" y="0"/>
                  <a:pt x="1543050" y="61886"/>
                  <a:pt x="1543050" y="138113"/>
                </a:cubicBezTo>
                <a:lnTo>
                  <a:pt x="1543050" y="138113"/>
                </a:lnTo>
                <a:cubicBezTo>
                  <a:pt x="1543050" y="214339"/>
                  <a:pt x="1481164" y="276225"/>
                  <a:pt x="1404938" y="276225"/>
                </a:cubicBezTo>
                <a:lnTo>
                  <a:pt x="138113" y="276225"/>
                </a:lnTo>
                <a:cubicBezTo>
                  <a:pt x="61886" y="276225"/>
                  <a:pt x="0" y="214339"/>
                  <a:pt x="0" y="138113"/>
                </a:cubicBezTo>
                <a:lnTo>
                  <a:pt x="0" y="138113"/>
                </a:lnTo>
                <a:cubicBezTo>
                  <a:pt x="0" y="61886"/>
                  <a:pt x="61886" y="0"/>
                  <a:pt x="138112" y="0"/>
                </a:cubicBezTo>
                <a:close/>
              </a:path>
            </a:pathLst>
          </a:custGeom>
          <a:solidFill>
            <a:srgbClr val="4F6EEB">
              <a:alpha val="10196"/>
            </a:srgbClr>
          </a:soli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143000" y="2438400"/>
            <a:ext cx="16002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 Server 2025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2774007" y="2443163"/>
            <a:ext cx="619125" cy="276225"/>
          </a:xfrm>
          <a:custGeom>
            <a:avLst/>
            <a:gdLst/>
            <a:ahLst/>
            <a:cxnLst/>
            <a:rect l="l" t="t" r="r" b="b"/>
            <a:pathLst>
              <a:path w="619125" h="276225">
                <a:moveTo>
                  <a:pt x="138113" y="0"/>
                </a:moveTo>
                <a:lnTo>
                  <a:pt x="481012" y="0"/>
                </a:lnTo>
                <a:cubicBezTo>
                  <a:pt x="557239" y="0"/>
                  <a:pt x="619125" y="61886"/>
                  <a:pt x="619125" y="138113"/>
                </a:cubicBezTo>
                <a:lnTo>
                  <a:pt x="619125" y="138113"/>
                </a:lnTo>
                <a:cubicBezTo>
                  <a:pt x="619125" y="214339"/>
                  <a:pt x="557239" y="276225"/>
                  <a:pt x="481012" y="276225"/>
                </a:cubicBezTo>
                <a:lnTo>
                  <a:pt x="138113" y="276225"/>
                </a:lnTo>
                <a:cubicBezTo>
                  <a:pt x="61886" y="276225"/>
                  <a:pt x="0" y="214339"/>
                  <a:pt x="0" y="138113"/>
                </a:cubicBezTo>
                <a:lnTo>
                  <a:pt x="0" y="138113"/>
                </a:lnTo>
                <a:cubicBezTo>
                  <a:pt x="0" y="61886"/>
                  <a:pt x="61886" y="0"/>
                  <a:pt x="138112" y="0"/>
                </a:cubicBezTo>
                <a:close/>
              </a:path>
            </a:pathLst>
          </a:custGeom>
          <a:solidFill>
            <a:srgbClr val="4F6EEB">
              <a:alpha val="10196"/>
            </a:srgbClr>
          </a:soli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2769245" y="2438400"/>
            <a:ext cx="6762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 DS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477518" y="2443163"/>
            <a:ext cx="971550" cy="276225"/>
          </a:xfrm>
          <a:custGeom>
            <a:avLst/>
            <a:gdLst/>
            <a:ahLst/>
            <a:cxnLst/>
            <a:rect l="l" t="t" r="r" b="b"/>
            <a:pathLst>
              <a:path w="971550" h="276225">
                <a:moveTo>
                  <a:pt x="138113" y="0"/>
                </a:moveTo>
                <a:lnTo>
                  <a:pt x="833438" y="0"/>
                </a:lnTo>
                <a:cubicBezTo>
                  <a:pt x="909664" y="0"/>
                  <a:pt x="971550" y="61886"/>
                  <a:pt x="971550" y="138113"/>
                </a:cubicBezTo>
                <a:lnTo>
                  <a:pt x="971550" y="138113"/>
                </a:lnTo>
                <a:cubicBezTo>
                  <a:pt x="971550" y="214339"/>
                  <a:pt x="909664" y="276225"/>
                  <a:pt x="833438" y="276225"/>
                </a:cubicBezTo>
                <a:lnTo>
                  <a:pt x="138113" y="276225"/>
                </a:lnTo>
                <a:cubicBezTo>
                  <a:pt x="61886" y="276225"/>
                  <a:pt x="0" y="214339"/>
                  <a:pt x="0" y="138113"/>
                </a:cubicBezTo>
                <a:lnTo>
                  <a:pt x="0" y="138113"/>
                </a:lnTo>
                <a:cubicBezTo>
                  <a:pt x="0" y="61886"/>
                  <a:pt x="61886" y="0"/>
                  <a:pt x="138112" y="0"/>
                </a:cubicBezTo>
                <a:close/>
              </a:path>
            </a:pathLst>
          </a:custGeom>
          <a:solidFill>
            <a:srgbClr val="4F6EEB">
              <a:alpha val="10196"/>
            </a:srgbClr>
          </a:soli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3472755" y="2438400"/>
            <a:ext cx="10287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Group Policy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3028950"/>
            <a:ext cx="5619750" cy="1390650"/>
          </a:xfrm>
          <a:custGeom>
            <a:avLst/>
            <a:gdLst/>
            <a:ahLst/>
            <a:cxnLst/>
            <a:rect l="l" t="t" r="r" b="b"/>
            <a:pathLst>
              <a:path w="5619750" h="1390650">
                <a:moveTo>
                  <a:pt x="38100" y="0"/>
                </a:moveTo>
                <a:lnTo>
                  <a:pt x="5543556" y="0"/>
                </a:lnTo>
                <a:cubicBezTo>
                  <a:pt x="5585609" y="0"/>
                  <a:pt x="5619750" y="34141"/>
                  <a:pt x="5619750" y="76194"/>
                </a:cubicBezTo>
                <a:lnTo>
                  <a:pt x="5619750" y="1314456"/>
                </a:lnTo>
                <a:cubicBezTo>
                  <a:pt x="5619750" y="1356509"/>
                  <a:pt x="5585609" y="1390650"/>
                  <a:pt x="5543556" y="1390650"/>
                </a:cubicBezTo>
                <a:lnTo>
                  <a:pt x="38100" y="1390650"/>
                </a:lnTo>
                <a:cubicBezTo>
                  <a:pt x="17072" y="1390650"/>
                  <a:pt x="0" y="1373578"/>
                  <a:pt x="0" y="1352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18" name="Shape 16"/>
          <p:cNvSpPr/>
          <p:nvPr/>
        </p:nvSpPr>
        <p:spPr>
          <a:xfrm>
            <a:off x="400050" y="3028950"/>
            <a:ext cx="38100" cy="1390650"/>
          </a:xfrm>
          <a:custGeom>
            <a:avLst/>
            <a:gdLst/>
            <a:ahLst/>
            <a:cxnLst/>
            <a:rect l="l" t="t" r="r" b="b"/>
            <a:pathLst>
              <a:path w="38100" h="1390650">
                <a:moveTo>
                  <a:pt x="38100" y="0"/>
                </a:moveTo>
                <a:lnTo>
                  <a:pt x="38100" y="0"/>
                </a:lnTo>
                <a:lnTo>
                  <a:pt x="38100" y="1390650"/>
                </a:lnTo>
                <a:lnTo>
                  <a:pt x="38100" y="1390650"/>
                </a:lnTo>
                <a:cubicBezTo>
                  <a:pt x="17072" y="1390650"/>
                  <a:pt x="0" y="1373578"/>
                  <a:pt x="0" y="1352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9" name="Shape 17"/>
          <p:cNvSpPr/>
          <p:nvPr/>
        </p:nvSpPr>
        <p:spPr>
          <a:xfrm>
            <a:off x="571500" y="31813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704850" y="33147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1" name="Text 19"/>
          <p:cNvSpPr/>
          <p:nvPr/>
        </p:nvSpPr>
        <p:spPr>
          <a:xfrm>
            <a:off x="1143000" y="3181350"/>
            <a:ext cx="4819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Hedefleri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43000" y="3524250"/>
            <a:ext cx="48006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Active Directory ortamının güvenlik duruşunu güçlendirmek, tehdit vektörlerini minimize etmek, sıkılaştırma önlemlerini otomatik olarak uygulamak ve kapsamlı denetim raporlama sistemi oluşturmak.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00050" y="4572000"/>
            <a:ext cx="5619750" cy="1390650"/>
          </a:xfrm>
          <a:custGeom>
            <a:avLst/>
            <a:gdLst/>
            <a:ahLst/>
            <a:cxnLst/>
            <a:rect l="l" t="t" r="r" b="b"/>
            <a:pathLst>
              <a:path w="5619750" h="1390650">
                <a:moveTo>
                  <a:pt x="38100" y="0"/>
                </a:moveTo>
                <a:lnTo>
                  <a:pt x="5543556" y="0"/>
                </a:lnTo>
                <a:cubicBezTo>
                  <a:pt x="5585609" y="0"/>
                  <a:pt x="5619750" y="34141"/>
                  <a:pt x="5619750" y="76194"/>
                </a:cubicBezTo>
                <a:lnTo>
                  <a:pt x="5619750" y="1314456"/>
                </a:lnTo>
                <a:cubicBezTo>
                  <a:pt x="5619750" y="1356509"/>
                  <a:pt x="5585609" y="1390650"/>
                  <a:pt x="5543556" y="1390650"/>
                </a:cubicBezTo>
                <a:lnTo>
                  <a:pt x="38100" y="1390650"/>
                </a:lnTo>
                <a:cubicBezTo>
                  <a:pt x="17072" y="1390650"/>
                  <a:pt x="0" y="1373578"/>
                  <a:pt x="0" y="1352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24" name="Shape 22"/>
          <p:cNvSpPr/>
          <p:nvPr/>
        </p:nvSpPr>
        <p:spPr>
          <a:xfrm>
            <a:off x="400050" y="4572000"/>
            <a:ext cx="38100" cy="1390650"/>
          </a:xfrm>
          <a:custGeom>
            <a:avLst/>
            <a:gdLst/>
            <a:ahLst/>
            <a:cxnLst/>
            <a:rect l="l" t="t" r="r" b="b"/>
            <a:pathLst>
              <a:path w="38100" h="1390650">
                <a:moveTo>
                  <a:pt x="38100" y="0"/>
                </a:moveTo>
                <a:lnTo>
                  <a:pt x="38100" y="0"/>
                </a:lnTo>
                <a:lnTo>
                  <a:pt x="38100" y="1390650"/>
                </a:lnTo>
                <a:lnTo>
                  <a:pt x="38100" y="1390650"/>
                </a:lnTo>
                <a:cubicBezTo>
                  <a:pt x="17072" y="1390650"/>
                  <a:pt x="0" y="1373578"/>
                  <a:pt x="0" y="13525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5" name="Shape 23"/>
          <p:cNvSpPr/>
          <p:nvPr/>
        </p:nvSpPr>
        <p:spPr>
          <a:xfrm>
            <a:off x="571500" y="472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6C7A89">
              <a:alpha val="20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681038" y="48577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7" name="Text 25"/>
          <p:cNvSpPr/>
          <p:nvPr/>
        </p:nvSpPr>
        <p:spPr>
          <a:xfrm>
            <a:off x="1143000" y="4724400"/>
            <a:ext cx="4819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Kapsam ve Sorumluluk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143000" y="5067300"/>
            <a:ext cx="48006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Controller'lar, Group Policy Objects, kullanıcı ve bilgisayar hesapları, servis hesapları, ayrıcalıklı erişim yönetimi ve ağ protokolleri kapsam dahilindedir.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72200" y="1333500"/>
            <a:ext cx="5638800" cy="2171700"/>
          </a:xfrm>
          <a:custGeom>
            <a:avLst/>
            <a:gdLst/>
            <a:ahLst/>
            <a:cxnLst/>
            <a:rect l="l" t="t" r="r" b="b"/>
            <a:pathLst>
              <a:path w="5638800" h="2171700">
                <a:moveTo>
                  <a:pt x="76205" y="0"/>
                </a:moveTo>
                <a:lnTo>
                  <a:pt x="5562595" y="0"/>
                </a:lnTo>
                <a:cubicBezTo>
                  <a:pt x="5604682" y="0"/>
                  <a:pt x="5638800" y="34118"/>
                  <a:pt x="5638800" y="76205"/>
                </a:cubicBezTo>
                <a:lnTo>
                  <a:pt x="5638800" y="2095495"/>
                </a:lnTo>
                <a:cubicBezTo>
                  <a:pt x="5638800" y="2137582"/>
                  <a:pt x="5604682" y="2171700"/>
                  <a:pt x="5562595" y="2171700"/>
                </a:cubicBezTo>
                <a:lnTo>
                  <a:pt x="76205" y="2171700"/>
                </a:lnTo>
                <a:cubicBezTo>
                  <a:pt x="34118" y="2171700"/>
                  <a:pt x="0" y="2137582"/>
                  <a:pt x="0" y="2095495"/>
                </a:cubicBezTo>
                <a:lnTo>
                  <a:pt x="0" y="76205"/>
                </a:lnTo>
                <a:cubicBezTo>
                  <a:pt x="0" y="34146"/>
                  <a:pt x="34146" y="0"/>
                  <a:pt x="76205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0" name="Shape 28"/>
          <p:cNvSpPr/>
          <p:nvPr/>
        </p:nvSpPr>
        <p:spPr>
          <a:xfrm>
            <a:off x="6348413" y="1524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1" name="Text 29"/>
          <p:cNvSpPr/>
          <p:nvPr/>
        </p:nvSpPr>
        <p:spPr>
          <a:xfrm>
            <a:off x="6562725" y="1485900"/>
            <a:ext cx="5191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Temel Proje Çıktıları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24600" y="19431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3" name="Text 31"/>
          <p:cNvSpPr/>
          <p:nvPr/>
        </p:nvSpPr>
        <p:spPr>
          <a:xfrm>
            <a:off x="6515100" y="1866900"/>
            <a:ext cx="5219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Otomatik denetim scripti: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PowerShell ile geliştirilen kapsamlı güvenlik denetim aracı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24600" y="25146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5" name="Text 33"/>
          <p:cNvSpPr/>
          <p:nvPr/>
        </p:nvSpPr>
        <p:spPr>
          <a:xfrm>
            <a:off x="6515100" y="2438400"/>
            <a:ext cx="483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Güvenlik raporu: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docs/Security-Report.txt dosyasına yapılandırılmış çıktı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24600" y="28575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7" name="Text 35"/>
          <p:cNvSpPr/>
          <p:nvPr/>
        </p:nvSpPr>
        <p:spPr>
          <a:xfrm>
            <a:off x="6515100" y="2781300"/>
            <a:ext cx="472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Sıkılaştırılmış AD ortamı: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2025 best practices'leri ile güçlendirilmiş yapı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24600" y="32004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9" name="Text 37"/>
          <p:cNvSpPr/>
          <p:nvPr/>
        </p:nvSpPr>
        <p:spPr>
          <a:xfrm>
            <a:off x="6515100" y="3124200"/>
            <a:ext cx="4105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Sürekli izleme:</a:t>
            </a:r>
            <a:pPr>
              <a:lnSpc>
                <a:spcPct val="13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Haftalık otomatik denetimler ve anomali tespiti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76963" y="3662362"/>
            <a:ext cx="5629275" cy="2181225"/>
          </a:xfrm>
          <a:custGeom>
            <a:avLst/>
            <a:gdLst/>
            <a:ahLst/>
            <a:cxnLst/>
            <a:rect l="l" t="t" r="r" b="b"/>
            <a:pathLst>
              <a:path w="5629275" h="2181225">
                <a:moveTo>
                  <a:pt x="76190" y="0"/>
                </a:moveTo>
                <a:lnTo>
                  <a:pt x="5553085" y="0"/>
                </a:lnTo>
                <a:cubicBezTo>
                  <a:pt x="5595163" y="0"/>
                  <a:pt x="5629275" y="34112"/>
                  <a:pt x="5629275" y="76190"/>
                </a:cubicBezTo>
                <a:lnTo>
                  <a:pt x="5629275" y="2105035"/>
                </a:lnTo>
                <a:cubicBezTo>
                  <a:pt x="5629275" y="2147113"/>
                  <a:pt x="5595163" y="2181225"/>
                  <a:pt x="5553085" y="2181225"/>
                </a:cubicBezTo>
                <a:lnTo>
                  <a:pt x="76190" y="2181225"/>
                </a:lnTo>
                <a:cubicBezTo>
                  <a:pt x="34112" y="2181225"/>
                  <a:pt x="0" y="2147113"/>
                  <a:pt x="0" y="2105035"/>
                </a:cubicBezTo>
                <a:lnTo>
                  <a:pt x="0" y="76190"/>
                </a:lnTo>
                <a:cubicBezTo>
                  <a:pt x="0" y="34140"/>
                  <a:pt x="34140" y="0"/>
                  <a:pt x="76190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0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6334125" y="3819525"/>
            <a:ext cx="5400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Fazları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34125" y="4200525"/>
            <a:ext cx="2600325" cy="685800"/>
          </a:xfrm>
          <a:custGeom>
            <a:avLst/>
            <a:gdLst/>
            <a:ahLst/>
            <a:cxnLst/>
            <a:rect l="l" t="t" r="r" b="b"/>
            <a:pathLst>
              <a:path w="2600325" h="685800">
                <a:moveTo>
                  <a:pt x="38103" y="0"/>
                </a:moveTo>
                <a:lnTo>
                  <a:pt x="2562222" y="0"/>
                </a:lnTo>
                <a:cubicBezTo>
                  <a:pt x="2583266" y="0"/>
                  <a:pt x="2600325" y="17059"/>
                  <a:pt x="2600325" y="38103"/>
                </a:cubicBezTo>
                <a:lnTo>
                  <a:pt x="2600325" y="647697"/>
                </a:lnTo>
                <a:cubicBezTo>
                  <a:pt x="2600325" y="668741"/>
                  <a:pt x="2583266" y="685800"/>
                  <a:pt x="2562222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6448425" y="4314825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Faz 1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448425" y="4543425"/>
            <a:ext cx="2447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Keşif ve Analiz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048750" y="4200525"/>
            <a:ext cx="2600325" cy="685800"/>
          </a:xfrm>
          <a:custGeom>
            <a:avLst/>
            <a:gdLst/>
            <a:ahLst/>
            <a:cxnLst/>
            <a:rect l="l" t="t" r="r" b="b"/>
            <a:pathLst>
              <a:path w="2600325" h="685800">
                <a:moveTo>
                  <a:pt x="38103" y="0"/>
                </a:moveTo>
                <a:lnTo>
                  <a:pt x="2562222" y="0"/>
                </a:lnTo>
                <a:cubicBezTo>
                  <a:pt x="2583266" y="0"/>
                  <a:pt x="2600325" y="17059"/>
                  <a:pt x="2600325" y="38103"/>
                </a:cubicBezTo>
                <a:lnTo>
                  <a:pt x="2600325" y="647697"/>
                </a:lnTo>
                <a:cubicBezTo>
                  <a:pt x="2600325" y="668741"/>
                  <a:pt x="2583266" y="685800"/>
                  <a:pt x="2562222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9163050" y="4314825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Faz 2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163050" y="4543425"/>
            <a:ext cx="2447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Sıkılaştırma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34125" y="5000625"/>
            <a:ext cx="2600325" cy="685800"/>
          </a:xfrm>
          <a:custGeom>
            <a:avLst/>
            <a:gdLst/>
            <a:ahLst/>
            <a:cxnLst/>
            <a:rect l="l" t="t" r="r" b="b"/>
            <a:pathLst>
              <a:path w="2600325" h="685800">
                <a:moveTo>
                  <a:pt x="38103" y="0"/>
                </a:moveTo>
                <a:lnTo>
                  <a:pt x="2562222" y="0"/>
                </a:lnTo>
                <a:cubicBezTo>
                  <a:pt x="2583266" y="0"/>
                  <a:pt x="2600325" y="17059"/>
                  <a:pt x="2600325" y="38103"/>
                </a:cubicBezTo>
                <a:lnTo>
                  <a:pt x="2600325" y="647697"/>
                </a:lnTo>
                <a:cubicBezTo>
                  <a:pt x="2600325" y="668741"/>
                  <a:pt x="2583266" y="685800"/>
                  <a:pt x="2562222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6448425" y="5114925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Faz 3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448425" y="5343525"/>
            <a:ext cx="2447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Otomasyon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9048750" y="5000625"/>
            <a:ext cx="2600325" cy="685800"/>
          </a:xfrm>
          <a:custGeom>
            <a:avLst/>
            <a:gdLst/>
            <a:ahLst/>
            <a:cxnLst/>
            <a:rect l="l" t="t" r="r" b="b"/>
            <a:pathLst>
              <a:path w="2600325" h="685800">
                <a:moveTo>
                  <a:pt x="38103" y="0"/>
                </a:moveTo>
                <a:lnTo>
                  <a:pt x="2562222" y="0"/>
                </a:lnTo>
                <a:cubicBezTo>
                  <a:pt x="2583266" y="0"/>
                  <a:pt x="2600325" y="17059"/>
                  <a:pt x="2600325" y="38103"/>
                </a:cubicBezTo>
                <a:lnTo>
                  <a:pt x="2600325" y="647697"/>
                </a:lnTo>
                <a:cubicBezTo>
                  <a:pt x="2600325" y="668741"/>
                  <a:pt x="2583266" y="685800"/>
                  <a:pt x="2562222" y="685800"/>
                </a:cubicBezTo>
                <a:lnTo>
                  <a:pt x="38103" y="685800"/>
                </a:lnTo>
                <a:cubicBezTo>
                  <a:pt x="17059" y="685800"/>
                  <a:pt x="0" y="668741"/>
                  <a:pt x="0" y="6476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9163050" y="5114925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Faz 4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163050" y="5343525"/>
            <a:ext cx="2447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İzleme ve Raporlama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9842" y="349842"/>
            <a:ext cx="11562284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spc="55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AUTOMATION TOOL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9842" y="594732"/>
            <a:ext cx="11649745" cy="349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79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Otomasyon Aracı: PowerShell Güvenlik Scripti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9842" y="1014542"/>
            <a:ext cx="699684" cy="34984"/>
          </a:xfrm>
          <a:custGeom>
            <a:avLst/>
            <a:gdLst/>
            <a:ahLst/>
            <a:cxnLst/>
            <a:rect l="l" t="t" r="r" b="b"/>
            <a:pathLst>
              <a:path w="699684" h="34984">
                <a:moveTo>
                  <a:pt x="0" y="0"/>
                </a:moveTo>
                <a:lnTo>
                  <a:pt x="699684" y="0"/>
                </a:lnTo>
                <a:lnTo>
                  <a:pt x="699684" y="34984"/>
                </a:lnTo>
                <a:lnTo>
                  <a:pt x="0" y="34984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" name="Shape 3"/>
          <p:cNvSpPr/>
          <p:nvPr/>
        </p:nvSpPr>
        <p:spPr>
          <a:xfrm>
            <a:off x="349842" y="1206956"/>
            <a:ext cx="3734565" cy="1626766"/>
          </a:xfrm>
          <a:custGeom>
            <a:avLst/>
            <a:gdLst/>
            <a:ahLst/>
            <a:cxnLst/>
            <a:rect l="l" t="t" r="r" b="b"/>
            <a:pathLst>
              <a:path w="3734565" h="1626766">
                <a:moveTo>
                  <a:pt x="34984" y="0"/>
                </a:moveTo>
                <a:lnTo>
                  <a:pt x="3699581" y="0"/>
                </a:lnTo>
                <a:cubicBezTo>
                  <a:pt x="3718902" y="0"/>
                  <a:pt x="3734565" y="15663"/>
                  <a:pt x="3734565" y="34984"/>
                </a:cubicBezTo>
                <a:lnTo>
                  <a:pt x="3734565" y="1556799"/>
                </a:lnTo>
                <a:cubicBezTo>
                  <a:pt x="3734565" y="1595441"/>
                  <a:pt x="3703240" y="1626766"/>
                  <a:pt x="3664598" y="1626766"/>
                </a:cubicBezTo>
                <a:lnTo>
                  <a:pt x="69967" y="1626766"/>
                </a:lnTo>
                <a:cubicBezTo>
                  <a:pt x="31325" y="1626766"/>
                  <a:pt x="0" y="1595441"/>
                  <a:pt x="0" y="1556799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6" name="Shape 4"/>
          <p:cNvSpPr/>
          <p:nvPr/>
        </p:nvSpPr>
        <p:spPr>
          <a:xfrm>
            <a:off x="349842" y="1206956"/>
            <a:ext cx="3734565" cy="34984"/>
          </a:xfrm>
          <a:custGeom>
            <a:avLst/>
            <a:gdLst/>
            <a:ahLst/>
            <a:cxnLst/>
            <a:rect l="l" t="t" r="r" b="b"/>
            <a:pathLst>
              <a:path w="3734565" h="34984">
                <a:moveTo>
                  <a:pt x="34984" y="0"/>
                </a:moveTo>
                <a:lnTo>
                  <a:pt x="3699581" y="0"/>
                </a:lnTo>
                <a:cubicBezTo>
                  <a:pt x="3718902" y="0"/>
                  <a:pt x="3734565" y="15663"/>
                  <a:pt x="3734565" y="34984"/>
                </a:cubicBezTo>
                <a:lnTo>
                  <a:pt x="3734565" y="34984"/>
                </a:lnTo>
                <a:lnTo>
                  <a:pt x="0" y="34984"/>
                </a:ln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" name="Shape 5"/>
          <p:cNvSpPr/>
          <p:nvPr/>
        </p:nvSpPr>
        <p:spPr>
          <a:xfrm>
            <a:off x="489779" y="1364385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69968" y="0"/>
                </a:moveTo>
                <a:lnTo>
                  <a:pt x="279874" y="0"/>
                </a:lnTo>
                <a:cubicBezTo>
                  <a:pt x="318490" y="0"/>
                  <a:pt x="349842" y="31352"/>
                  <a:pt x="349842" y="69968"/>
                </a:cubicBezTo>
                <a:lnTo>
                  <a:pt x="349842" y="279874"/>
                </a:lnTo>
                <a:cubicBezTo>
                  <a:pt x="349842" y="318490"/>
                  <a:pt x="318490" y="349842"/>
                  <a:pt x="279874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88172" y="1460591"/>
            <a:ext cx="157429" cy="157429"/>
          </a:xfrm>
          <a:custGeom>
            <a:avLst/>
            <a:gdLst/>
            <a:ahLst/>
            <a:cxnLst/>
            <a:rect l="l" t="t" r="r" b="b"/>
            <a:pathLst>
              <a:path w="157429" h="157429">
                <a:moveTo>
                  <a:pt x="127911" y="63956"/>
                </a:moveTo>
                <a:cubicBezTo>
                  <a:pt x="127911" y="78069"/>
                  <a:pt x="123330" y="91106"/>
                  <a:pt x="115612" y="101683"/>
                </a:cubicBezTo>
                <a:lnTo>
                  <a:pt x="154539" y="140641"/>
                </a:lnTo>
                <a:cubicBezTo>
                  <a:pt x="158382" y="144484"/>
                  <a:pt x="158382" y="150726"/>
                  <a:pt x="154539" y="154569"/>
                </a:cubicBezTo>
                <a:cubicBezTo>
                  <a:pt x="150695" y="158413"/>
                  <a:pt x="144453" y="158413"/>
                  <a:pt x="140610" y="154569"/>
                </a:cubicBezTo>
                <a:lnTo>
                  <a:pt x="101683" y="115612"/>
                </a:lnTo>
                <a:cubicBezTo>
                  <a:pt x="91106" y="123330"/>
                  <a:pt x="78069" y="127911"/>
                  <a:pt x="63956" y="127911"/>
                </a:cubicBezTo>
                <a:cubicBezTo>
                  <a:pt x="28626" y="127911"/>
                  <a:pt x="0" y="99285"/>
                  <a:pt x="0" y="63956"/>
                </a:cubicBezTo>
                <a:cubicBezTo>
                  <a:pt x="0" y="28626"/>
                  <a:pt x="28626" y="0"/>
                  <a:pt x="63956" y="0"/>
                </a:cubicBezTo>
                <a:cubicBezTo>
                  <a:pt x="99285" y="0"/>
                  <a:pt x="127911" y="28626"/>
                  <a:pt x="127911" y="63956"/>
                </a:cubicBezTo>
                <a:close/>
                <a:moveTo>
                  <a:pt x="63956" y="108232"/>
                </a:moveTo>
                <a:cubicBezTo>
                  <a:pt x="88393" y="108232"/>
                  <a:pt x="108232" y="88393"/>
                  <a:pt x="108232" y="63956"/>
                </a:cubicBezTo>
                <a:cubicBezTo>
                  <a:pt x="108232" y="39518"/>
                  <a:pt x="88393" y="19679"/>
                  <a:pt x="63956" y="19679"/>
                </a:cubicBezTo>
                <a:cubicBezTo>
                  <a:pt x="39518" y="19679"/>
                  <a:pt x="19679" y="39518"/>
                  <a:pt x="19679" y="63956"/>
                </a:cubicBezTo>
                <a:cubicBezTo>
                  <a:pt x="19679" y="88393"/>
                  <a:pt x="39518" y="108232"/>
                  <a:pt x="63956" y="108232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9" name="Text 7"/>
          <p:cNvSpPr/>
          <p:nvPr/>
        </p:nvSpPr>
        <p:spPr>
          <a:xfrm>
            <a:off x="944574" y="1416861"/>
            <a:ext cx="1268178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Tarama ve Tespit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89779" y="1819179"/>
            <a:ext cx="3524660" cy="4547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2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 ortamında güvenlik açıklarını tarar, zayıf yapılandırmaları tespit eder.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4924" y="2370181"/>
            <a:ext cx="107139" cy="122445"/>
          </a:xfrm>
          <a:custGeom>
            <a:avLst/>
            <a:gdLst/>
            <a:ahLst/>
            <a:cxnLst/>
            <a:rect l="l" t="t" r="r" b="b"/>
            <a:pathLst>
              <a:path w="107139" h="122445">
                <a:moveTo>
                  <a:pt x="103982" y="16764"/>
                </a:moveTo>
                <a:cubicBezTo>
                  <a:pt x="107402" y="19252"/>
                  <a:pt x="108168" y="24035"/>
                  <a:pt x="105680" y="27454"/>
                </a:cubicBezTo>
                <a:lnTo>
                  <a:pt x="44458" y="111635"/>
                </a:lnTo>
                <a:cubicBezTo>
                  <a:pt x="43143" y="113453"/>
                  <a:pt x="41110" y="114577"/>
                  <a:pt x="38862" y="114768"/>
                </a:cubicBezTo>
                <a:cubicBezTo>
                  <a:pt x="36614" y="114959"/>
                  <a:pt x="34438" y="114122"/>
                  <a:pt x="32859" y="112544"/>
                </a:cubicBezTo>
                <a:lnTo>
                  <a:pt x="2248" y="81933"/>
                </a:lnTo>
                <a:cubicBezTo>
                  <a:pt x="-741" y="78943"/>
                  <a:pt x="-741" y="74089"/>
                  <a:pt x="2248" y="71099"/>
                </a:cubicBezTo>
                <a:cubicBezTo>
                  <a:pt x="5237" y="68110"/>
                  <a:pt x="10092" y="68110"/>
                  <a:pt x="13082" y="71099"/>
                </a:cubicBezTo>
                <a:lnTo>
                  <a:pt x="37355" y="95373"/>
                </a:lnTo>
                <a:lnTo>
                  <a:pt x="93316" y="18438"/>
                </a:lnTo>
                <a:cubicBezTo>
                  <a:pt x="95803" y="15019"/>
                  <a:pt x="100586" y="14253"/>
                  <a:pt x="104006" y="1674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2" name="Text 10"/>
          <p:cNvSpPr/>
          <p:nvPr/>
        </p:nvSpPr>
        <p:spPr>
          <a:xfrm>
            <a:off x="671300" y="2343943"/>
            <a:ext cx="3334393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Password never expires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14924" y="2545102"/>
            <a:ext cx="107139" cy="122445"/>
          </a:xfrm>
          <a:custGeom>
            <a:avLst/>
            <a:gdLst/>
            <a:ahLst/>
            <a:cxnLst/>
            <a:rect l="l" t="t" r="r" b="b"/>
            <a:pathLst>
              <a:path w="107139" h="122445">
                <a:moveTo>
                  <a:pt x="103982" y="16764"/>
                </a:moveTo>
                <a:cubicBezTo>
                  <a:pt x="107402" y="19252"/>
                  <a:pt x="108168" y="24035"/>
                  <a:pt x="105680" y="27454"/>
                </a:cubicBezTo>
                <a:lnTo>
                  <a:pt x="44458" y="111635"/>
                </a:lnTo>
                <a:cubicBezTo>
                  <a:pt x="43143" y="113453"/>
                  <a:pt x="41110" y="114577"/>
                  <a:pt x="38862" y="114768"/>
                </a:cubicBezTo>
                <a:cubicBezTo>
                  <a:pt x="36614" y="114959"/>
                  <a:pt x="34438" y="114122"/>
                  <a:pt x="32859" y="112544"/>
                </a:cubicBezTo>
                <a:lnTo>
                  <a:pt x="2248" y="81933"/>
                </a:lnTo>
                <a:cubicBezTo>
                  <a:pt x="-741" y="78943"/>
                  <a:pt x="-741" y="74089"/>
                  <a:pt x="2248" y="71099"/>
                </a:cubicBezTo>
                <a:cubicBezTo>
                  <a:pt x="5237" y="68110"/>
                  <a:pt x="10092" y="68110"/>
                  <a:pt x="13082" y="71099"/>
                </a:cubicBezTo>
                <a:lnTo>
                  <a:pt x="37355" y="95373"/>
                </a:lnTo>
                <a:lnTo>
                  <a:pt x="93316" y="18438"/>
                </a:lnTo>
                <a:cubicBezTo>
                  <a:pt x="95803" y="15019"/>
                  <a:pt x="100586" y="14253"/>
                  <a:pt x="104006" y="1674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4" name="Text 12"/>
          <p:cNvSpPr/>
          <p:nvPr/>
        </p:nvSpPr>
        <p:spPr>
          <a:xfrm>
            <a:off x="671300" y="2518864"/>
            <a:ext cx="3334393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SMBv1 etkinlik durumu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26531" y="1206956"/>
            <a:ext cx="3734565" cy="1626766"/>
          </a:xfrm>
          <a:custGeom>
            <a:avLst/>
            <a:gdLst/>
            <a:ahLst/>
            <a:cxnLst/>
            <a:rect l="l" t="t" r="r" b="b"/>
            <a:pathLst>
              <a:path w="3734565" h="1626766">
                <a:moveTo>
                  <a:pt x="34984" y="0"/>
                </a:moveTo>
                <a:lnTo>
                  <a:pt x="3699581" y="0"/>
                </a:lnTo>
                <a:cubicBezTo>
                  <a:pt x="3718902" y="0"/>
                  <a:pt x="3734565" y="15663"/>
                  <a:pt x="3734565" y="34984"/>
                </a:cubicBezTo>
                <a:lnTo>
                  <a:pt x="3734565" y="1556799"/>
                </a:lnTo>
                <a:cubicBezTo>
                  <a:pt x="3734565" y="1595441"/>
                  <a:pt x="3703240" y="1626766"/>
                  <a:pt x="3664598" y="1626766"/>
                </a:cubicBezTo>
                <a:lnTo>
                  <a:pt x="69967" y="1626766"/>
                </a:lnTo>
                <a:cubicBezTo>
                  <a:pt x="31325" y="1626766"/>
                  <a:pt x="0" y="1595441"/>
                  <a:pt x="0" y="1556799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16" name="Shape 14"/>
          <p:cNvSpPr/>
          <p:nvPr/>
        </p:nvSpPr>
        <p:spPr>
          <a:xfrm>
            <a:off x="4226531" y="1206956"/>
            <a:ext cx="3734565" cy="34984"/>
          </a:xfrm>
          <a:custGeom>
            <a:avLst/>
            <a:gdLst/>
            <a:ahLst/>
            <a:cxnLst/>
            <a:rect l="l" t="t" r="r" b="b"/>
            <a:pathLst>
              <a:path w="3734565" h="34984">
                <a:moveTo>
                  <a:pt x="34984" y="0"/>
                </a:moveTo>
                <a:lnTo>
                  <a:pt x="3699581" y="0"/>
                </a:lnTo>
                <a:cubicBezTo>
                  <a:pt x="3718902" y="0"/>
                  <a:pt x="3734565" y="15663"/>
                  <a:pt x="3734565" y="34984"/>
                </a:cubicBezTo>
                <a:lnTo>
                  <a:pt x="3734565" y="34984"/>
                </a:lnTo>
                <a:lnTo>
                  <a:pt x="0" y="34984"/>
                </a:ln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7" name="Shape 15"/>
          <p:cNvSpPr/>
          <p:nvPr/>
        </p:nvSpPr>
        <p:spPr>
          <a:xfrm>
            <a:off x="4366468" y="1364385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69968" y="0"/>
                </a:moveTo>
                <a:lnTo>
                  <a:pt x="279874" y="0"/>
                </a:lnTo>
                <a:cubicBezTo>
                  <a:pt x="318490" y="0"/>
                  <a:pt x="349842" y="31352"/>
                  <a:pt x="349842" y="69968"/>
                </a:cubicBezTo>
                <a:lnTo>
                  <a:pt x="349842" y="279874"/>
                </a:lnTo>
                <a:cubicBezTo>
                  <a:pt x="349842" y="318490"/>
                  <a:pt x="318490" y="349842"/>
                  <a:pt x="279874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464861" y="1460591"/>
            <a:ext cx="157429" cy="157429"/>
          </a:xfrm>
          <a:custGeom>
            <a:avLst/>
            <a:gdLst/>
            <a:ahLst/>
            <a:cxnLst/>
            <a:rect l="l" t="t" r="r" b="b"/>
            <a:pathLst>
              <a:path w="157429" h="157429">
                <a:moveTo>
                  <a:pt x="78714" y="0"/>
                </a:moveTo>
                <a:cubicBezTo>
                  <a:pt x="83234" y="0"/>
                  <a:pt x="87385" y="2491"/>
                  <a:pt x="89538" y="6457"/>
                </a:cubicBezTo>
                <a:lnTo>
                  <a:pt x="155953" y="129448"/>
                </a:lnTo>
                <a:cubicBezTo>
                  <a:pt x="158013" y="133261"/>
                  <a:pt x="157921" y="137873"/>
                  <a:pt x="155707" y="141594"/>
                </a:cubicBezTo>
                <a:cubicBezTo>
                  <a:pt x="153493" y="145314"/>
                  <a:pt x="149465" y="147590"/>
                  <a:pt x="145130" y="147590"/>
                </a:cubicBezTo>
                <a:lnTo>
                  <a:pt x="12299" y="147590"/>
                </a:lnTo>
                <a:cubicBezTo>
                  <a:pt x="7964" y="147590"/>
                  <a:pt x="3966" y="145314"/>
                  <a:pt x="1722" y="141594"/>
                </a:cubicBezTo>
                <a:cubicBezTo>
                  <a:pt x="-523" y="137873"/>
                  <a:pt x="-584" y="133261"/>
                  <a:pt x="1476" y="129448"/>
                </a:cubicBezTo>
                <a:lnTo>
                  <a:pt x="67891" y="6457"/>
                </a:lnTo>
                <a:cubicBezTo>
                  <a:pt x="70044" y="2491"/>
                  <a:pt x="74195" y="0"/>
                  <a:pt x="78714" y="0"/>
                </a:cubicBezTo>
                <a:close/>
                <a:moveTo>
                  <a:pt x="78714" y="51656"/>
                </a:moveTo>
                <a:cubicBezTo>
                  <a:pt x="74625" y="51656"/>
                  <a:pt x="71335" y="54946"/>
                  <a:pt x="71335" y="59036"/>
                </a:cubicBezTo>
                <a:lnTo>
                  <a:pt x="71335" y="93473"/>
                </a:lnTo>
                <a:cubicBezTo>
                  <a:pt x="71335" y="97563"/>
                  <a:pt x="74625" y="100853"/>
                  <a:pt x="78714" y="100853"/>
                </a:cubicBezTo>
                <a:cubicBezTo>
                  <a:pt x="82804" y="100853"/>
                  <a:pt x="86094" y="97563"/>
                  <a:pt x="86094" y="93473"/>
                </a:cubicBezTo>
                <a:lnTo>
                  <a:pt x="86094" y="59036"/>
                </a:lnTo>
                <a:cubicBezTo>
                  <a:pt x="86094" y="54946"/>
                  <a:pt x="82804" y="51656"/>
                  <a:pt x="78714" y="51656"/>
                </a:cubicBezTo>
                <a:close/>
                <a:moveTo>
                  <a:pt x="86924" y="118072"/>
                </a:moveTo>
                <a:cubicBezTo>
                  <a:pt x="87111" y="115024"/>
                  <a:pt x="85591" y="112125"/>
                  <a:pt x="82979" y="110545"/>
                </a:cubicBezTo>
                <a:cubicBezTo>
                  <a:pt x="80367" y="108965"/>
                  <a:pt x="77093" y="108965"/>
                  <a:pt x="74481" y="110545"/>
                </a:cubicBezTo>
                <a:cubicBezTo>
                  <a:pt x="71869" y="112125"/>
                  <a:pt x="70349" y="115024"/>
                  <a:pt x="70536" y="118072"/>
                </a:cubicBezTo>
                <a:cubicBezTo>
                  <a:pt x="70349" y="121119"/>
                  <a:pt x="71869" y="124018"/>
                  <a:pt x="74481" y="125598"/>
                </a:cubicBezTo>
                <a:cubicBezTo>
                  <a:pt x="77093" y="127179"/>
                  <a:pt x="80367" y="127179"/>
                  <a:pt x="82979" y="125598"/>
                </a:cubicBezTo>
                <a:cubicBezTo>
                  <a:pt x="85591" y="124018"/>
                  <a:pt x="87111" y="121119"/>
                  <a:pt x="86924" y="118072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9" name="Text 17"/>
          <p:cNvSpPr/>
          <p:nvPr/>
        </p:nvSpPr>
        <p:spPr>
          <a:xfrm>
            <a:off x="4821263" y="1416861"/>
            <a:ext cx="1067019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Zayıflık Analizi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66468" y="1819179"/>
            <a:ext cx="3524660" cy="4547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2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politikası uyumsuzluklarını, ayrıcalık aşırılarımını ve paylaşımlı hesapları raporlar.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391613" y="2370181"/>
            <a:ext cx="107139" cy="122445"/>
          </a:xfrm>
          <a:custGeom>
            <a:avLst/>
            <a:gdLst/>
            <a:ahLst/>
            <a:cxnLst/>
            <a:rect l="l" t="t" r="r" b="b"/>
            <a:pathLst>
              <a:path w="107139" h="122445">
                <a:moveTo>
                  <a:pt x="103982" y="16764"/>
                </a:moveTo>
                <a:cubicBezTo>
                  <a:pt x="107402" y="19252"/>
                  <a:pt x="108168" y="24035"/>
                  <a:pt x="105680" y="27454"/>
                </a:cubicBezTo>
                <a:lnTo>
                  <a:pt x="44458" y="111635"/>
                </a:lnTo>
                <a:cubicBezTo>
                  <a:pt x="43143" y="113453"/>
                  <a:pt x="41110" y="114577"/>
                  <a:pt x="38862" y="114768"/>
                </a:cubicBezTo>
                <a:cubicBezTo>
                  <a:pt x="36614" y="114959"/>
                  <a:pt x="34438" y="114122"/>
                  <a:pt x="32859" y="112544"/>
                </a:cubicBezTo>
                <a:lnTo>
                  <a:pt x="2248" y="81933"/>
                </a:lnTo>
                <a:cubicBezTo>
                  <a:pt x="-741" y="78943"/>
                  <a:pt x="-741" y="74089"/>
                  <a:pt x="2248" y="71099"/>
                </a:cubicBezTo>
                <a:cubicBezTo>
                  <a:pt x="5237" y="68110"/>
                  <a:pt x="10092" y="68110"/>
                  <a:pt x="13082" y="71099"/>
                </a:cubicBezTo>
                <a:lnTo>
                  <a:pt x="37355" y="95373"/>
                </a:lnTo>
                <a:lnTo>
                  <a:pt x="93316" y="18438"/>
                </a:lnTo>
                <a:cubicBezTo>
                  <a:pt x="95803" y="15019"/>
                  <a:pt x="100586" y="14253"/>
                  <a:pt x="104006" y="1674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2" name="Text 20"/>
          <p:cNvSpPr/>
          <p:nvPr/>
        </p:nvSpPr>
        <p:spPr>
          <a:xfrm>
            <a:off x="4547989" y="2343943"/>
            <a:ext cx="3334393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karmaşıklığı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391613" y="2545102"/>
            <a:ext cx="107139" cy="122445"/>
          </a:xfrm>
          <a:custGeom>
            <a:avLst/>
            <a:gdLst/>
            <a:ahLst/>
            <a:cxnLst/>
            <a:rect l="l" t="t" r="r" b="b"/>
            <a:pathLst>
              <a:path w="107139" h="122445">
                <a:moveTo>
                  <a:pt x="103982" y="16764"/>
                </a:moveTo>
                <a:cubicBezTo>
                  <a:pt x="107402" y="19252"/>
                  <a:pt x="108168" y="24035"/>
                  <a:pt x="105680" y="27454"/>
                </a:cubicBezTo>
                <a:lnTo>
                  <a:pt x="44458" y="111635"/>
                </a:lnTo>
                <a:cubicBezTo>
                  <a:pt x="43143" y="113453"/>
                  <a:pt x="41110" y="114577"/>
                  <a:pt x="38862" y="114768"/>
                </a:cubicBezTo>
                <a:cubicBezTo>
                  <a:pt x="36614" y="114959"/>
                  <a:pt x="34438" y="114122"/>
                  <a:pt x="32859" y="112544"/>
                </a:cubicBezTo>
                <a:lnTo>
                  <a:pt x="2248" y="81933"/>
                </a:lnTo>
                <a:cubicBezTo>
                  <a:pt x="-741" y="78943"/>
                  <a:pt x="-741" y="74089"/>
                  <a:pt x="2248" y="71099"/>
                </a:cubicBezTo>
                <a:cubicBezTo>
                  <a:pt x="5237" y="68110"/>
                  <a:pt x="10092" y="68110"/>
                  <a:pt x="13082" y="71099"/>
                </a:cubicBezTo>
                <a:lnTo>
                  <a:pt x="37355" y="95373"/>
                </a:lnTo>
                <a:lnTo>
                  <a:pt x="93316" y="18438"/>
                </a:lnTo>
                <a:cubicBezTo>
                  <a:pt x="95803" y="15019"/>
                  <a:pt x="100586" y="14253"/>
                  <a:pt x="104006" y="1674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4" name="Text 22"/>
          <p:cNvSpPr/>
          <p:nvPr/>
        </p:nvSpPr>
        <p:spPr>
          <a:xfrm>
            <a:off x="4547989" y="2518864"/>
            <a:ext cx="3334393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Admin hesap sayısı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103220" y="1206956"/>
            <a:ext cx="3734565" cy="1626766"/>
          </a:xfrm>
          <a:custGeom>
            <a:avLst/>
            <a:gdLst/>
            <a:ahLst/>
            <a:cxnLst/>
            <a:rect l="l" t="t" r="r" b="b"/>
            <a:pathLst>
              <a:path w="3734565" h="1626766">
                <a:moveTo>
                  <a:pt x="34984" y="0"/>
                </a:moveTo>
                <a:lnTo>
                  <a:pt x="3699581" y="0"/>
                </a:lnTo>
                <a:cubicBezTo>
                  <a:pt x="3718902" y="0"/>
                  <a:pt x="3734565" y="15663"/>
                  <a:pt x="3734565" y="34984"/>
                </a:cubicBezTo>
                <a:lnTo>
                  <a:pt x="3734565" y="1556799"/>
                </a:lnTo>
                <a:cubicBezTo>
                  <a:pt x="3734565" y="1595441"/>
                  <a:pt x="3703240" y="1626766"/>
                  <a:pt x="3664598" y="1626766"/>
                </a:cubicBezTo>
                <a:lnTo>
                  <a:pt x="69967" y="1626766"/>
                </a:lnTo>
                <a:cubicBezTo>
                  <a:pt x="31325" y="1626766"/>
                  <a:pt x="0" y="1595441"/>
                  <a:pt x="0" y="1556799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26" name="Shape 24"/>
          <p:cNvSpPr/>
          <p:nvPr/>
        </p:nvSpPr>
        <p:spPr>
          <a:xfrm>
            <a:off x="8103220" y="1206956"/>
            <a:ext cx="3734565" cy="34984"/>
          </a:xfrm>
          <a:custGeom>
            <a:avLst/>
            <a:gdLst/>
            <a:ahLst/>
            <a:cxnLst/>
            <a:rect l="l" t="t" r="r" b="b"/>
            <a:pathLst>
              <a:path w="3734565" h="34984">
                <a:moveTo>
                  <a:pt x="34984" y="0"/>
                </a:moveTo>
                <a:lnTo>
                  <a:pt x="3699581" y="0"/>
                </a:lnTo>
                <a:cubicBezTo>
                  <a:pt x="3718902" y="0"/>
                  <a:pt x="3734565" y="15663"/>
                  <a:pt x="3734565" y="34984"/>
                </a:cubicBezTo>
                <a:lnTo>
                  <a:pt x="3734565" y="34984"/>
                </a:lnTo>
                <a:lnTo>
                  <a:pt x="0" y="34984"/>
                </a:ln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7" name="Shape 25"/>
          <p:cNvSpPr/>
          <p:nvPr/>
        </p:nvSpPr>
        <p:spPr>
          <a:xfrm>
            <a:off x="8243156" y="1364385"/>
            <a:ext cx="349842" cy="349842"/>
          </a:xfrm>
          <a:custGeom>
            <a:avLst/>
            <a:gdLst/>
            <a:ahLst/>
            <a:cxnLst/>
            <a:rect l="l" t="t" r="r" b="b"/>
            <a:pathLst>
              <a:path w="349842" h="349842">
                <a:moveTo>
                  <a:pt x="69968" y="0"/>
                </a:moveTo>
                <a:lnTo>
                  <a:pt x="279874" y="0"/>
                </a:lnTo>
                <a:cubicBezTo>
                  <a:pt x="318490" y="0"/>
                  <a:pt x="349842" y="31352"/>
                  <a:pt x="349842" y="69968"/>
                </a:cubicBezTo>
                <a:lnTo>
                  <a:pt x="349842" y="279874"/>
                </a:lnTo>
                <a:cubicBezTo>
                  <a:pt x="349842" y="318490"/>
                  <a:pt x="318490" y="349842"/>
                  <a:pt x="279874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6C7A89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361228" y="1460591"/>
            <a:ext cx="118072" cy="157429"/>
          </a:xfrm>
          <a:custGeom>
            <a:avLst/>
            <a:gdLst/>
            <a:ahLst/>
            <a:cxnLst/>
            <a:rect l="l" t="t" r="r" b="b"/>
            <a:pathLst>
              <a:path w="118072" h="157429">
                <a:moveTo>
                  <a:pt x="0" y="19679"/>
                </a:moveTo>
                <a:cubicBezTo>
                  <a:pt x="0" y="8825"/>
                  <a:pt x="8825" y="0"/>
                  <a:pt x="19679" y="0"/>
                </a:cubicBezTo>
                <a:lnTo>
                  <a:pt x="65647" y="0"/>
                </a:lnTo>
                <a:cubicBezTo>
                  <a:pt x="70874" y="0"/>
                  <a:pt x="75886" y="2060"/>
                  <a:pt x="79575" y="5750"/>
                </a:cubicBezTo>
                <a:lnTo>
                  <a:pt x="112322" y="38527"/>
                </a:lnTo>
                <a:cubicBezTo>
                  <a:pt x="116012" y="42217"/>
                  <a:pt x="118072" y="47229"/>
                  <a:pt x="118072" y="52456"/>
                </a:cubicBezTo>
                <a:lnTo>
                  <a:pt x="118072" y="137750"/>
                </a:lnTo>
                <a:cubicBezTo>
                  <a:pt x="118072" y="148604"/>
                  <a:pt x="109247" y="157429"/>
                  <a:pt x="98393" y="157429"/>
                </a:cubicBezTo>
                <a:lnTo>
                  <a:pt x="19679" y="157429"/>
                </a:lnTo>
                <a:cubicBezTo>
                  <a:pt x="8825" y="157429"/>
                  <a:pt x="0" y="148604"/>
                  <a:pt x="0" y="137750"/>
                </a:cubicBezTo>
                <a:lnTo>
                  <a:pt x="0" y="19679"/>
                </a:lnTo>
                <a:close/>
                <a:moveTo>
                  <a:pt x="63956" y="17987"/>
                </a:moveTo>
                <a:lnTo>
                  <a:pt x="63956" y="46737"/>
                </a:lnTo>
                <a:cubicBezTo>
                  <a:pt x="63956" y="50826"/>
                  <a:pt x="67246" y="54116"/>
                  <a:pt x="71335" y="54116"/>
                </a:cubicBezTo>
                <a:lnTo>
                  <a:pt x="100084" y="54116"/>
                </a:lnTo>
                <a:lnTo>
                  <a:pt x="63956" y="17987"/>
                </a:lnTo>
                <a:close/>
                <a:moveTo>
                  <a:pt x="36897" y="78714"/>
                </a:moveTo>
                <a:cubicBezTo>
                  <a:pt x="32808" y="78714"/>
                  <a:pt x="29518" y="82005"/>
                  <a:pt x="29518" y="86094"/>
                </a:cubicBezTo>
                <a:cubicBezTo>
                  <a:pt x="29518" y="90183"/>
                  <a:pt x="32808" y="93473"/>
                  <a:pt x="36897" y="93473"/>
                </a:cubicBezTo>
                <a:lnTo>
                  <a:pt x="81174" y="93473"/>
                </a:lnTo>
                <a:cubicBezTo>
                  <a:pt x="85264" y="93473"/>
                  <a:pt x="88554" y="90183"/>
                  <a:pt x="88554" y="86094"/>
                </a:cubicBezTo>
                <a:cubicBezTo>
                  <a:pt x="88554" y="82005"/>
                  <a:pt x="85264" y="78714"/>
                  <a:pt x="81174" y="78714"/>
                </a:cubicBezTo>
                <a:lnTo>
                  <a:pt x="36897" y="78714"/>
                </a:lnTo>
                <a:close/>
                <a:moveTo>
                  <a:pt x="36897" y="108232"/>
                </a:moveTo>
                <a:cubicBezTo>
                  <a:pt x="32808" y="108232"/>
                  <a:pt x="29518" y="111522"/>
                  <a:pt x="29518" y="115612"/>
                </a:cubicBezTo>
                <a:cubicBezTo>
                  <a:pt x="29518" y="119701"/>
                  <a:pt x="32808" y="122991"/>
                  <a:pt x="36897" y="122991"/>
                </a:cubicBezTo>
                <a:lnTo>
                  <a:pt x="81174" y="122991"/>
                </a:lnTo>
                <a:cubicBezTo>
                  <a:pt x="85264" y="122991"/>
                  <a:pt x="88554" y="119701"/>
                  <a:pt x="88554" y="115612"/>
                </a:cubicBezTo>
                <a:cubicBezTo>
                  <a:pt x="88554" y="111522"/>
                  <a:pt x="85264" y="108232"/>
                  <a:pt x="81174" y="108232"/>
                </a:cubicBezTo>
                <a:lnTo>
                  <a:pt x="36897" y="108232"/>
                </a:ln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9" name="Text 27"/>
          <p:cNvSpPr/>
          <p:nvPr/>
        </p:nvSpPr>
        <p:spPr>
          <a:xfrm>
            <a:off x="8697951" y="1416861"/>
            <a:ext cx="1032034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Rapor Üretimi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43156" y="1819179"/>
            <a:ext cx="3524660" cy="4547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2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Tüm bulguları yapılandırılmış bir rapor formatında docs/Security-Report.txt dosyasına yazar.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268301" y="2370181"/>
            <a:ext cx="107139" cy="122445"/>
          </a:xfrm>
          <a:custGeom>
            <a:avLst/>
            <a:gdLst/>
            <a:ahLst/>
            <a:cxnLst/>
            <a:rect l="l" t="t" r="r" b="b"/>
            <a:pathLst>
              <a:path w="107139" h="122445">
                <a:moveTo>
                  <a:pt x="103982" y="16764"/>
                </a:moveTo>
                <a:cubicBezTo>
                  <a:pt x="107402" y="19252"/>
                  <a:pt x="108168" y="24035"/>
                  <a:pt x="105680" y="27454"/>
                </a:cubicBezTo>
                <a:lnTo>
                  <a:pt x="44458" y="111635"/>
                </a:lnTo>
                <a:cubicBezTo>
                  <a:pt x="43143" y="113453"/>
                  <a:pt x="41110" y="114577"/>
                  <a:pt x="38862" y="114768"/>
                </a:cubicBezTo>
                <a:cubicBezTo>
                  <a:pt x="36614" y="114959"/>
                  <a:pt x="34438" y="114122"/>
                  <a:pt x="32859" y="112544"/>
                </a:cubicBezTo>
                <a:lnTo>
                  <a:pt x="2248" y="81933"/>
                </a:lnTo>
                <a:cubicBezTo>
                  <a:pt x="-741" y="78943"/>
                  <a:pt x="-741" y="74089"/>
                  <a:pt x="2248" y="71099"/>
                </a:cubicBezTo>
                <a:cubicBezTo>
                  <a:pt x="5237" y="68110"/>
                  <a:pt x="10092" y="68110"/>
                  <a:pt x="13082" y="71099"/>
                </a:cubicBezTo>
                <a:lnTo>
                  <a:pt x="37355" y="95373"/>
                </a:lnTo>
                <a:lnTo>
                  <a:pt x="93316" y="18438"/>
                </a:lnTo>
                <a:cubicBezTo>
                  <a:pt x="95803" y="15019"/>
                  <a:pt x="100586" y="14253"/>
                  <a:pt x="104006" y="1674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32" name="Text 30"/>
          <p:cNvSpPr/>
          <p:nvPr/>
        </p:nvSpPr>
        <p:spPr>
          <a:xfrm>
            <a:off x="8424678" y="2343943"/>
            <a:ext cx="3334393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Yapılandırılmış metin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268301" y="2545102"/>
            <a:ext cx="107139" cy="122445"/>
          </a:xfrm>
          <a:custGeom>
            <a:avLst/>
            <a:gdLst/>
            <a:ahLst/>
            <a:cxnLst/>
            <a:rect l="l" t="t" r="r" b="b"/>
            <a:pathLst>
              <a:path w="107139" h="122445">
                <a:moveTo>
                  <a:pt x="103982" y="16764"/>
                </a:moveTo>
                <a:cubicBezTo>
                  <a:pt x="107402" y="19252"/>
                  <a:pt x="108168" y="24035"/>
                  <a:pt x="105680" y="27454"/>
                </a:cubicBezTo>
                <a:lnTo>
                  <a:pt x="44458" y="111635"/>
                </a:lnTo>
                <a:cubicBezTo>
                  <a:pt x="43143" y="113453"/>
                  <a:pt x="41110" y="114577"/>
                  <a:pt x="38862" y="114768"/>
                </a:cubicBezTo>
                <a:cubicBezTo>
                  <a:pt x="36614" y="114959"/>
                  <a:pt x="34438" y="114122"/>
                  <a:pt x="32859" y="112544"/>
                </a:cubicBezTo>
                <a:lnTo>
                  <a:pt x="2248" y="81933"/>
                </a:lnTo>
                <a:cubicBezTo>
                  <a:pt x="-741" y="78943"/>
                  <a:pt x="-741" y="74089"/>
                  <a:pt x="2248" y="71099"/>
                </a:cubicBezTo>
                <a:cubicBezTo>
                  <a:pt x="5237" y="68110"/>
                  <a:pt x="10092" y="68110"/>
                  <a:pt x="13082" y="71099"/>
                </a:cubicBezTo>
                <a:lnTo>
                  <a:pt x="37355" y="95373"/>
                </a:lnTo>
                <a:lnTo>
                  <a:pt x="93316" y="18438"/>
                </a:lnTo>
                <a:cubicBezTo>
                  <a:pt x="95803" y="15019"/>
                  <a:pt x="100586" y="14253"/>
                  <a:pt x="104006" y="1674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34" name="Text 32"/>
          <p:cNvSpPr/>
          <p:nvPr/>
        </p:nvSpPr>
        <p:spPr>
          <a:xfrm>
            <a:off x="8424678" y="2518864"/>
            <a:ext cx="3334393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Haftalık zamanlama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49842" y="2973659"/>
            <a:ext cx="5676189" cy="3533406"/>
          </a:xfrm>
          <a:custGeom>
            <a:avLst/>
            <a:gdLst/>
            <a:ahLst/>
            <a:cxnLst/>
            <a:rect l="l" t="t" r="r" b="b"/>
            <a:pathLst>
              <a:path w="5676189" h="3533406">
                <a:moveTo>
                  <a:pt x="69961" y="0"/>
                </a:moveTo>
                <a:lnTo>
                  <a:pt x="5606228" y="0"/>
                </a:lnTo>
                <a:cubicBezTo>
                  <a:pt x="5644867" y="0"/>
                  <a:pt x="5676189" y="31323"/>
                  <a:pt x="5676189" y="69961"/>
                </a:cubicBezTo>
                <a:lnTo>
                  <a:pt x="5676189" y="3463445"/>
                </a:lnTo>
                <a:cubicBezTo>
                  <a:pt x="5676189" y="3502083"/>
                  <a:pt x="5644867" y="3533406"/>
                  <a:pt x="5606228" y="3533406"/>
                </a:cubicBezTo>
                <a:lnTo>
                  <a:pt x="69961" y="3533406"/>
                </a:lnTo>
                <a:cubicBezTo>
                  <a:pt x="31323" y="3533406"/>
                  <a:pt x="0" y="3502083"/>
                  <a:pt x="0" y="3463445"/>
                </a:cubicBezTo>
                <a:lnTo>
                  <a:pt x="0" y="69961"/>
                </a:lnTo>
                <a:cubicBezTo>
                  <a:pt x="0" y="31323"/>
                  <a:pt x="31323" y="0"/>
                  <a:pt x="69961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6" name="Shape 34"/>
          <p:cNvSpPr/>
          <p:nvPr/>
        </p:nvSpPr>
        <p:spPr>
          <a:xfrm>
            <a:off x="500712" y="3148580"/>
            <a:ext cx="196786" cy="174921"/>
          </a:xfrm>
          <a:custGeom>
            <a:avLst/>
            <a:gdLst/>
            <a:ahLst/>
            <a:cxnLst/>
            <a:rect l="l" t="t" r="r" b="b"/>
            <a:pathLst>
              <a:path w="196786" h="174921">
                <a:moveTo>
                  <a:pt x="123265" y="410"/>
                </a:moveTo>
                <a:cubicBezTo>
                  <a:pt x="117457" y="-1264"/>
                  <a:pt x="111410" y="2118"/>
                  <a:pt x="109736" y="7926"/>
                </a:cubicBezTo>
                <a:lnTo>
                  <a:pt x="66005" y="160982"/>
                </a:lnTo>
                <a:cubicBezTo>
                  <a:pt x="64331" y="166790"/>
                  <a:pt x="67714" y="172837"/>
                  <a:pt x="73522" y="174511"/>
                </a:cubicBezTo>
                <a:cubicBezTo>
                  <a:pt x="79329" y="176185"/>
                  <a:pt x="85377" y="172803"/>
                  <a:pt x="87051" y="166995"/>
                </a:cubicBezTo>
                <a:lnTo>
                  <a:pt x="130781" y="13939"/>
                </a:lnTo>
                <a:cubicBezTo>
                  <a:pt x="132455" y="8131"/>
                  <a:pt x="129073" y="2084"/>
                  <a:pt x="123265" y="410"/>
                </a:cubicBezTo>
                <a:close/>
                <a:moveTo>
                  <a:pt x="145335" y="46908"/>
                </a:moveTo>
                <a:cubicBezTo>
                  <a:pt x="141064" y="51178"/>
                  <a:pt x="141064" y="58113"/>
                  <a:pt x="145335" y="62384"/>
                </a:cubicBezTo>
                <a:lnTo>
                  <a:pt x="170411" y="87461"/>
                </a:lnTo>
                <a:lnTo>
                  <a:pt x="145335" y="112537"/>
                </a:lnTo>
                <a:cubicBezTo>
                  <a:pt x="141064" y="116808"/>
                  <a:pt x="141064" y="123743"/>
                  <a:pt x="145335" y="128014"/>
                </a:cubicBezTo>
                <a:cubicBezTo>
                  <a:pt x="149605" y="132284"/>
                  <a:pt x="156541" y="132284"/>
                  <a:pt x="160811" y="128014"/>
                </a:cubicBezTo>
                <a:lnTo>
                  <a:pt x="193609" y="95216"/>
                </a:lnTo>
                <a:cubicBezTo>
                  <a:pt x="197879" y="90945"/>
                  <a:pt x="197879" y="84010"/>
                  <a:pt x="193609" y="79739"/>
                </a:cubicBezTo>
                <a:lnTo>
                  <a:pt x="160811" y="46942"/>
                </a:lnTo>
                <a:cubicBezTo>
                  <a:pt x="156541" y="42671"/>
                  <a:pt x="149605" y="42671"/>
                  <a:pt x="145335" y="46942"/>
                </a:cubicBezTo>
                <a:close/>
                <a:moveTo>
                  <a:pt x="51486" y="46908"/>
                </a:moveTo>
                <a:cubicBezTo>
                  <a:pt x="47215" y="42637"/>
                  <a:pt x="40280" y="42637"/>
                  <a:pt x="36009" y="46908"/>
                </a:cubicBezTo>
                <a:lnTo>
                  <a:pt x="3211" y="79705"/>
                </a:lnTo>
                <a:cubicBezTo>
                  <a:pt x="-1059" y="83976"/>
                  <a:pt x="-1059" y="90911"/>
                  <a:pt x="3211" y="95182"/>
                </a:cubicBezTo>
                <a:lnTo>
                  <a:pt x="36009" y="127979"/>
                </a:lnTo>
                <a:cubicBezTo>
                  <a:pt x="40280" y="132250"/>
                  <a:pt x="47215" y="132250"/>
                  <a:pt x="51486" y="127979"/>
                </a:cubicBezTo>
                <a:cubicBezTo>
                  <a:pt x="55756" y="123709"/>
                  <a:pt x="55756" y="116773"/>
                  <a:pt x="51486" y="112503"/>
                </a:cubicBezTo>
                <a:lnTo>
                  <a:pt x="26409" y="87461"/>
                </a:lnTo>
                <a:lnTo>
                  <a:pt x="51451" y="62384"/>
                </a:lnTo>
                <a:cubicBezTo>
                  <a:pt x="55722" y="58113"/>
                  <a:pt x="55722" y="51178"/>
                  <a:pt x="51451" y="46908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7" name="Text 35"/>
          <p:cNvSpPr/>
          <p:nvPr/>
        </p:nvSpPr>
        <p:spPr>
          <a:xfrm>
            <a:off x="708430" y="3113595"/>
            <a:ext cx="5265125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7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Kullanılan PowerShell Modülleri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07271" y="3463438"/>
            <a:ext cx="5378824" cy="629716"/>
          </a:xfrm>
          <a:custGeom>
            <a:avLst/>
            <a:gdLst/>
            <a:ahLst/>
            <a:cxnLst/>
            <a:rect l="l" t="t" r="r" b="b"/>
            <a:pathLst>
              <a:path w="5378824" h="629716">
                <a:moveTo>
                  <a:pt x="34984" y="0"/>
                </a:moveTo>
                <a:lnTo>
                  <a:pt x="5308856" y="0"/>
                </a:lnTo>
                <a:cubicBezTo>
                  <a:pt x="5347498" y="0"/>
                  <a:pt x="5378824" y="31326"/>
                  <a:pt x="5378824" y="69968"/>
                </a:cubicBezTo>
                <a:lnTo>
                  <a:pt x="5378824" y="559748"/>
                </a:lnTo>
                <a:cubicBezTo>
                  <a:pt x="5378824" y="598390"/>
                  <a:pt x="5347498" y="629716"/>
                  <a:pt x="5308856" y="629716"/>
                </a:cubicBezTo>
                <a:lnTo>
                  <a:pt x="34984" y="629716"/>
                </a:lnTo>
                <a:cubicBezTo>
                  <a:pt x="15663" y="629716"/>
                  <a:pt x="0" y="614053"/>
                  <a:pt x="0" y="594732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9" name="Shape 37"/>
          <p:cNvSpPr/>
          <p:nvPr/>
        </p:nvSpPr>
        <p:spPr>
          <a:xfrm>
            <a:off x="507271" y="3463438"/>
            <a:ext cx="34984" cy="629716"/>
          </a:xfrm>
          <a:custGeom>
            <a:avLst/>
            <a:gdLst/>
            <a:ahLst/>
            <a:cxnLst/>
            <a:rect l="l" t="t" r="r" b="b"/>
            <a:pathLst>
              <a:path w="34984" h="629716">
                <a:moveTo>
                  <a:pt x="34984" y="0"/>
                </a:moveTo>
                <a:lnTo>
                  <a:pt x="34984" y="0"/>
                </a:lnTo>
                <a:lnTo>
                  <a:pt x="34984" y="629716"/>
                </a:lnTo>
                <a:lnTo>
                  <a:pt x="34984" y="629716"/>
                </a:lnTo>
                <a:cubicBezTo>
                  <a:pt x="15663" y="629716"/>
                  <a:pt x="0" y="614053"/>
                  <a:pt x="0" y="594732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0" name="Text 38"/>
          <p:cNvSpPr/>
          <p:nvPr/>
        </p:nvSpPr>
        <p:spPr>
          <a:xfrm>
            <a:off x="629716" y="3568390"/>
            <a:ext cx="769653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DSInternals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589412" y="3603374"/>
            <a:ext cx="244890" cy="1399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6" dirty="0">
                <a:solidFill>
                  <a:srgbClr val="F0F2F5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v4.9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29716" y="3813280"/>
            <a:ext cx="5212648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NTDS.dit veritabanından hash çıkarımı ve parola yeniden kullanım analizi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07271" y="4198106"/>
            <a:ext cx="5378824" cy="629716"/>
          </a:xfrm>
          <a:custGeom>
            <a:avLst/>
            <a:gdLst/>
            <a:ahLst/>
            <a:cxnLst/>
            <a:rect l="l" t="t" r="r" b="b"/>
            <a:pathLst>
              <a:path w="5378824" h="629716">
                <a:moveTo>
                  <a:pt x="34984" y="0"/>
                </a:moveTo>
                <a:lnTo>
                  <a:pt x="5308856" y="0"/>
                </a:lnTo>
                <a:cubicBezTo>
                  <a:pt x="5347498" y="0"/>
                  <a:pt x="5378824" y="31326"/>
                  <a:pt x="5378824" y="69968"/>
                </a:cubicBezTo>
                <a:lnTo>
                  <a:pt x="5378824" y="559748"/>
                </a:lnTo>
                <a:cubicBezTo>
                  <a:pt x="5378824" y="598390"/>
                  <a:pt x="5347498" y="629716"/>
                  <a:pt x="5308856" y="629716"/>
                </a:cubicBezTo>
                <a:lnTo>
                  <a:pt x="34984" y="629716"/>
                </a:lnTo>
                <a:cubicBezTo>
                  <a:pt x="15663" y="629716"/>
                  <a:pt x="0" y="614053"/>
                  <a:pt x="0" y="594732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4" name="Shape 42"/>
          <p:cNvSpPr/>
          <p:nvPr/>
        </p:nvSpPr>
        <p:spPr>
          <a:xfrm>
            <a:off x="507271" y="4198106"/>
            <a:ext cx="34984" cy="629716"/>
          </a:xfrm>
          <a:custGeom>
            <a:avLst/>
            <a:gdLst/>
            <a:ahLst/>
            <a:cxnLst/>
            <a:rect l="l" t="t" r="r" b="b"/>
            <a:pathLst>
              <a:path w="34984" h="629716">
                <a:moveTo>
                  <a:pt x="34984" y="0"/>
                </a:moveTo>
                <a:lnTo>
                  <a:pt x="34984" y="0"/>
                </a:lnTo>
                <a:lnTo>
                  <a:pt x="34984" y="629716"/>
                </a:lnTo>
                <a:lnTo>
                  <a:pt x="34984" y="629716"/>
                </a:lnTo>
                <a:cubicBezTo>
                  <a:pt x="15663" y="629716"/>
                  <a:pt x="0" y="614053"/>
                  <a:pt x="0" y="594732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45" name="Text 43"/>
          <p:cNvSpPr/>
          <p:nvPr/>
        </p:nvSpPr>
        <p:spPr>
          <a:xfrm>
            <a:off x="629716" y="4303059"/>
            <a:ext cx="1014542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ActiveDirectory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599251" y="4338043"/>
            <a:ext cx="236143" cy="1399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6" dirty="0">
                <a:solidFill>
                  <a:srgbClr val="F0F2F5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v1.0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29716" y="4547948"/>
            <a:ext cx="5212648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 nesneleri sorgulama, kullanıcı ve grup yönetimi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07271" y="4932775"/>
            <a:ext cx="5378824" cy="629716"/>
          </a:xfrm>
          <a:custGeom>
            <a:avLst/>
            <a:gdLst/>
            <a:ahLst/>
            <a:cxnLst/>
            <a:rect l="l" t="t" r="r" b="b"/>
            <a:pathLst>
              <a:path w="5378824" h="629716">
                <a:moveTo>
                  <a:pt x="34984" y="0"/>
                </a:moveTo>
                <a:lnTo>
                  <a:pt x="5308856" y="0"/>
                </a:lnTo>
                <a:cubicBezTo>
                  <a:pt x="5347498" y="0"/>
                  <a:pt x="5378824" y="31326"/>
                  <a:pt x="5378824" y="69968"/>
                </a:cubicBezTo>
                <a:lnTo>
                  <a:pt x="5378824" y="559748"/>
                </a:lnTo>
                <a:cubicBezTo>
                  <a:pt x="5378824" y="598390"/>
                  <a:pt x="5347498" y="629716"/>
                  <a:pt x="5308856" y="629716"/>
                </a:cubicBezTo>
                <a:lnTo>
                  <a:pt x="34984" y="629716"/>
                </a:lnTo>
                <a:cubicBezTo>
                  <a:pt x="15663" y="629716"/>
                  <a:pt x="0" y="614053"/>
                  <a:pt x="0" y="594732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49" name="Shape 47"/>
          <p:cNvSpPr/>
          <p:nvPr/>
        </p:nvSpPr>
        <p:spPr>
          <a:xfrm>
            <a:off x="507271" y="4932775"/>
            <a:ext cx="34984" cy="629716"/>
          </a:xfrm>
          <a:custGeom>
            <a:avLst/>
            <a:gdLst/>
            <a:ahLst/>
            <a:cxnLst/>
            <a:rect l="l" t="t" r="r" b="b"/>
            <a:pathLst>
              <a:path w="34984" h="629716">
                <a:moveTo>
                  <a:pt x="34984" y="0"/>
                </a:moveTo>
                <a:lnTo>
                  <a:pt x="34984" y="0"/>
                </a:lnTo>
                <a:lnTo>
                  <a:pt x="34984" y="629716"/>
                </a:lnTo>
                <a:lnTo>
                  <a:pt x="34984" y="629716"/>
                </a:lnTo>
                <a:cubicBezTo>
                  <a:pt x="15663" y="629716"/>
                  <a:pt x="0" y="614053"/>
                  <a:pt x="0" y="594732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50" name="Text 48"/>
          <p:cNvSpPr/>
          <p:nvPr/>
        </p:nvSpPr>
        <p:spPr>
          <a:xfrm>
            <a:off x="629716" y="5037727"/>
            <a:ext cx="690938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SmbShare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5488286" y="5072712"/>
            <a:ext cx="341096" cy="1399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26" dirty="0">
                <a:solidFill>
                  <a:srgbClr val="F0F2F5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Native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29716" y="5282617"/>
            <a:ext cx="5212648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 sunucu yapılandırması ve SMBv1 durum kontrolü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169248" y="2978032"/>
            <a:ext cx="5667443" cy="2212752"/>
          </a:xfrm>
          <a:custGeom>
            <a:avLst/>
            <a:gdLst/>
            <a:ahLst/>
            <a:cxnLst/>
            <a:rect l="l" t="t" r="r" b="b"/>
            <a:pathLst>
              <a:path w="5667443" h="2212752">
                <a:moveTo>
                  <a:pt x="69967" y="0"/>
                </a:moveTo>
                <a:lnTo>
                  <a:pt x="5597476" y="0"/>
                </a:lnTo>
                <a:cubicBezTo>
                  <a:pt x="5636118" y="0"/>
                  <a:pt x="5667443" y="31325"/>
                  <a:pt x="5667443" y="69967"/>
                </a:cubicBezTo>
                <a:lnTo>
                  <a:pt x="5667443" y="2142785"/>
                </a:lnTo>
                <a:cubicBezTo>
                  <a:pt x="5667443" y="2181426"/>
                  <a:pt x="5636118" y="2212752"/>
                  <a:pt x="5597476" y="2212752"/>
                </a:cubicBezTo>
                <a:lnTo>
                  <a:pt x="69967" y="2212752"/>
                </a:lnTo>
                <a:cubicBezTo>
                  <a:pt x="31325" y="2212752"/>
                  <a:pt x="0" y="2181426"/>
                  <a:pt x="0" y="2142785"/>
                </a:cubicBezTo>
                <a:lnTo>
                  <a:pt x="0" y="69967"/>
                </a:lnTo>
                <a:cubicBezTo>
                  <a:pt x="0" y="31351"/>
                  <a:pt x="31351" y="0"/>
                  <a:pt x="69967" y="0"/>
                </a:cubicBezTo>
                <a:close/>
              </a:path>
            </a:pathLst>
          </a:custGeom>
          <a:gradFill rotWithShape="1" flip="none">
            <a:gsLst>
              <a:gs pos="0">
                <a:srgbClr val="4F6EEB">
                  <a:alpha val="10000"/>
                </a:srgbClr>
              </a:gs>
              <a:gs pos="100000">
                <a:srgbClr val="4F6EEB">
                  <a:alpha val="5000"/>
                </a:srgbClr>
              </a:gs>
            </a:gsLst>
            <a:lin ang="2700000" scaled="1"/>
          </a:gradFill>
          <a:ln w="12700">
            <a:solidFill>
              <a:srgbClr val="4F6EEB">
                <a:alpha val="3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6315745" y="3166072"/>
            <a:ext cx="196786" cy="157429"/>
          </a:xfrm>
          <a:custGeom>
            <a:avLst/>
            <a:gdLst/>
            <a:ahLst/>
            <a:cxnLst/>
            <a:rect l="l" t="t" r="r" b="b"/>
            <a:pathLst>
              <a:path w="196786" h="157429">
                <a:moveTo>
                  <a:pt x="127880" y="64724"/>
                </a:moveTo>
                <a:cubicBezTo>
                  <a:pt x="131632" y="63710"/>
                  <a:pt x="135567" y="65493"/>
                  <a:pt x="137258" y="68967"/>
                </a:cubicBezTo>
                <a:lnTo>
                  <a:pt x="142977" y="80529"/>
                </a:lnTo>
                <a:cubicBezTo>
                  <a:pt x="146145" y="80959"/>
                  <a:pt x="149250" y="81820"/>
                  <a:pt x="152171" y="83019"/>
                </a:cubicBezTo>
                <a:lnTo>
                  <a:pt x="162933" y="75855"/>
                </a:lnTo>
                <a:cubicBezTo>
                  <a:pt x="166161" y="73703"/>
                  <a:pt x="170435" y="74133"/>
                  <a:pt x="173172" y="76870"/>
                </a:cubicBezTo>
                <a:lnTo>
                  <a:pt x="179075" y="82773"/>
                </a:lnTo>
                <a:cubicBezTo>
                  <a:pt x="181812" y="85510"/>
                  <a:pt x="182242" y="89814"/>
                  <a:pt x="180090" y="93012"/>
                </a:cubicBezTo>
                <a:lnTo>
                  <a:pt x="172926" y="103743"/>
                </a:lnTo>
                <a:cubicBezTo>
                  <a:pt x="173510" y="105188"/>
                  <a:pt x="174033" y="106695"/>
                  <a:pt x="174463" y="108263"/>
                </a:cubicBezTo>
                <a:cubicBezTo>
                  <a:pt x="174894" y="109831"/>
                  <a:pt x="175170" y="111369"/>
                  <a:pt x="175386" y="112937"/>
                </a:cubicBezTo>
                <a:lnTo>
                  <a:pt x="186978" y="118656"/>
                </a:lnTo>
                <a:cubicBezTo>
                  <a:pt x="190452" y="120378"/>
                  <a:pt x="192236" y="124314"/>
                  <a:pt x="191221" y="128034"/>
                </a:cubicBezTo>
                <a:lnTo>
                  <a:pt x="189069" y="136090"/>
                </a:lnTo>
                <a:cubicBezTo>
                  <a:pt x="188054" y="139810"/>
                  <a:pt x="184579" y="142332"/>
                  <a:pt x="180705" y="142086"/>
                </a:cubicBezTo>
                <a:lnTo>
                  <a:pt x="167791" y="141256"/>
                </a:lnTo>
                <a:cubicBezTo>
                  <a:pt x="165854" y="143746"/>
                  <a:pt x="163609" y="146052"/>
                  <a:pt x="161057" y="148020"/>
                </a:cubicBezTo>
                <a:lnTo>
                  <a:pt x="161887" y="160903"/>
                </a:lnTo>
                <a:cubicBezTo>
                  <a:pt x="162133" y="164778"/>
                  <a:pt x="159612" y="168283"/>
                  <a:pt x="155892" y="169267"/>
                </a:cubicBezTo>
                <a:lnTo>
                  <a:pt x="147836" y="171419"/>
                </a:lnTo>
                <a:cubicBezTo>
                  <a:pt x="144084" y="172434"/>
                  <a:pt x="140179" y="170651"/>
                  <a:pt x="138458" y="167176"/>
                </a:cubicBezTo>
                <a:lnTo>
                  <a:pt x="132738" y="155615"/>
                </a:lnTo>
                <a:cubicBezTo>
                  <a:pt x="129571" y="155184"/>
                  <a:pt x="126466" y="154323"/>
                  <a:pt x="123545" y="153124"/>
                </a:cubicBezTo>
                <a:lnTo>
                  <a:pt x="112783" y="160289"/>
                </a:lnTo>
                <a:cubicBezTo>
                  <a:pt x="109555" y="162441"/>
                  <a:pt x="105281" y="162010"/>
                  <a:pt x="102544" y="159274"/>
                </a:cubicBezTo>
                <a:lnTo>
                  <a:pt x="96640" y="153370"/>
                </a:lnTo>
                <a:cubicBezTo>
                  <a:pt x="93904" y="150634"/>
                  <a:pt x="93473" y="146360"/>
                  <a:pt x="95626" y="143131"/>
                </a:cubicBezTo>
                <a:lnTo>
                  <a:pt x="102790" y="132369"/>
                </a:lnTo>
                <a:cubicBezTo>
                  <a:pt x="102206" y="130924"/>
                  <a:pt x="101683" y="129418"/>
                  <a:pt x="101253" y="127850"/>
                </a:cubicBezTo>
                <a:cubicBezTo>
                  <a:pt x="100822" y="126281"/>
                  <a:pt x="100545" y="124713"/>
                  <a:pt x="100330" y="123176"/>
                </a:cubicBezTo>
                <a:lnTo>
                  <a:pt x="88738" y="117457"/>
                </a:lnTo>
                <a:cubicBezTo>
                  <a:pt x="85264" y="115735"/>
                  <a:pt x="83511" y="111799"/>
                  <a:pt x="84495" y="108079"/>
                </a:cubicBezTo>
                <a:lnTo>
                  <a:pt x="86647" y="100023"/>
                </a:lnTo>
                <a:cubicBezTo>
                  <a:pt x="87662" y="96302"/>
                  <a:pt x="91137" y="93781"/>
                  <a:pt x="95011" y="94027"/>
                </a:cubicBezTo>
                <a:lnTo>
                  <a:pt x="107894" y="94857"/>
                </a:lnTo>
                <a:cubicBezTo>
                  <a:pt x="109831" y="92367"/>
                  <a:pt x="112076" y="90060"/>
                  <a:pt x="114628" y="88093"/>
                </a:cubicBezTo>
                <a:lnTo>
                  <a:pt x="113798" y="75240"/>
                </a:lnTo>
                <a:cubicBezTo>
                  <a:pt x="113552" y="71366"/>
                  <a:pt x="116073" y="67861"/>
                  <a:pt x="119794" y="66877"/>
                </a:cubicBezTo>
                <a:lnTo>
                  <a:pt x="127850" y="64724"/>
                </a:lnTo>
                <a:close/>
                <a:moveTo>
                  <a:pt x="137873" y="104543"/>
                </a:moveTo>
                <a:cubicBezTo>
                  <a:pt x="130406" y="104551"/>
                  <a:pt x="124351" y="110620"/>
                  <a:pt x="124360" y="118087"/>
                </a:cubicBezTo>
                <a:cubicBezTo>
                  <a:pt x="124368" y="125554"/>
                  <a:pt x="130437" y="131609"/>
                  <a:pt x="137904" y="131601"/>
                </a:cubicBezTo>
                <a:cubicBezTo>
                  <a:pt x="145371" y="131592"/>
                  <a:pt x="151426" y="125523"/>
                  <a:pt x="151418" y="118056"/>
                </a:cubicBezTo>
                <a:cubicBezTo>
                  <a:pt x="151409" y="110589"/>
                  <a:pt x="145340" y="104534"/>
                  <a:pt x="137873" y="104543"/>
                </a:cubicBezTo>
                <a:close/>
                <a:moveTo>
                  <a:pt x="69152" y="-13990"/>
                </a:moveTo>
                <a:lnTo>
                  <a:pt x="77208" y="-11838"/>
                </a:lnTo>
                <a:cubicBezTo>
                  <a:pt x="80928" y="-10823"/>
                  <a:pt x="83450" y="-7318"/>
                  <a:pt x="83204" y="-3475"/>
                </a:cubicBezTo>
                <a:lnTo>
                  <a:pt x="82373" y="9378"/>
                </a:lnTo>
                <a:cubicBezTo>
                  <a:pt x="84926" y="11346"/>
                  <a:pt x="87170" y="13621"/>
                  <a:pt x="89107" y="16143"/>
                </a:cubicBezTo>
                <a:lnTo>
                  <a:pt x="102021" y="15312"/>
                </a:lnTo>
                <a:cubicBezTo>
                  <a:pt x="105865" y="15066"/>
                  <a:pt x="109370" y="17588"/>
                  <a:pt x="110385" y="21308"/>
                </a:cubicBezTo>
                <a:lnTo>
                  <a:pt x="112537" y="29364"/>
                </a:lnTo>
                <a:cubicBezTo>
                  <a:pt x="113521" y="33085"/>
                  <a:pt x="111768" y="37020"/>
                  <a:pt x="108294" y="38742"/>
                </a:cubicBezTo>
                <a:lnTo>
                  <a:pt x="96702" y="44461"/>
                </a:lnTo>
                <a:cubicBezTo>
                  <a:pt x="96487" y="46030"/>
                  <a:pt x="96179" y="47598"/>
                  <a:pt x="95780" y="49135"/>
                </a:cubicBezTo>
                <a:cubicBezTo>
                  <a:pt x="95380" y="50672"/>
                  <a:pt x="94826" y="52210"/>
                  <a:pt x="94242" y="53655"/>
                </a:cubicBezTo>
                <a:lnTo>
                  <a:pt x="101406" y="64417"/>
                </a:lnTo>
                <a:cubicBezTo>
                  <a:pt x="103559" y="67645"/>
                  <a:pt x="103128" y="71919"/>
                  <a:pt x="100392" y="74656"/>
                </a:cubicBezTo>
                <a:lnTo>
                  <a:pt x="94488" y="80559"/>
                </a:lnTo>
                <a:cubicBezTo>
                  <a:pt x="91752" y="83296"/>
                  <a:pt x="87478" y="83726"/>
                  <a:pt x="84249" y="81574"/>
                </a:cubicBezTo>
                <a:lnTo>
                  <a:pt x="73487" y="74410"/>
                </a:lnTo>
                <a:cubicBezTo>
                  <a:pt x="70566" y="75609"/>
                  <a:pt x="67461" y="76470"/>
                  <a:pt x="64294" y="76900"/>
                </a:cubicBezTo>
                <a:lnTo>
                  <a:pt x="58575" y="88462"/>
                </a:lnTo>
                <a:cubicBezTo>
                  <a:pt x="56853" y="91936"/>
                  <a:pt x="52917" y="93689"/>
                  <a:pt x="49197" y="92705"/>
                </a:cubicBezTo>
                <a:lnTo>
                  <a:pt x="41141" y="90552"/>
                </a:lnTo>
                <a:cubicBezTo>
                  <a:pt x="37389" y="89538"/>
                  <a:pt x="34899" y="86032"/>
                  <a:pt x="35145" y="82189"/>
                </a:cubicBezTo>
                <a:lnTo>
                  <a:pt x="35975" y="69306"/>
                </a:lnTo>
                <a:cubicBezTo>
                  <a:pt x="33423" y="67338"/>
                  <a:pt x="31178" y="65062"/>
                  <a:pt x="29241" y="62541"/>
                </a:cubicBezTo>
                <a:lnTo>
                  <a:pt x="16327" y="63371"/>
                </a:lnTo>
                <a:cubicBezTo>
                  <a:pt x="12484" y="63617"/>
                  <a:pt x="8978" y="61096"/>
                  <a:pt x="7964" y="57375"/>
                </a:cubicBezTo>
                <a:lnTo>
                  <a:pt x="5811" y="49320"/>
                </a:lnTo>
                <a:cubicBezTo>
                  <a:pt x="4827" y="45599"/>
                  <a:pt x="6580" y="41663"/>
                  <a:pt x="10055" y="39941"/>
                </a:cubicBezTo>
                <a:lnTo>
                  <a:pt x="21646" y="34222"/>
                </a:lnTo>
                <a:cubicBezTo>
                  <a:pt x="21862" y="32654"/>
                  <a:pt x="22169" y="31117"/>
                  <a:pt x="22569" y="29549"/>
                </a:cubicBezTo>
                <a:cubicBezTo>
                  <a:pt x="22999" y="27981"/>
                  <a:pt x="23491" y="26474"/>
                  <a:pt x="24106" y="25029"/>
                </a:cubicBezTo>
                <a:lnTo>
                  <a:pt x="16942" y="14298"/>
                </a:lnTo>
                <a:cubicBezTo>
                  <a:pt x="14790" y="11069"/>
                  <a:pt x="15220" y="6795"/>
                  <a:pt x="17957" y="4059"/>
                </a:cubicBezTo>
                <a:lnTo>
                  <a:pt x="23860" y="-1845"/>
                </a:lnTo>
                <a:cubicBezTo>
                  <a:pt x="26597" y="-4581"/>
                  <a:pt x="30871" y="-5012"/>
                  <a:pt x="34099" y="-2860"/>
                </a:cubicBezTo>
                <a:lnTo>
                  <a:pt x="44861" y="4305"/>
                </a:lnTo>
                <a:cubicBezTo>
                  <a:pt x="47782" y="3106"/>
                  <a:pt x="50888" y="2245"/>
                  <a:pt x="54055" y="1814"/>
                </a:cubicBezTo>
                <a:lnTo>
                  <a:pt x="59774" y="-9747"/>
                </a:lnTo>
                <a:cubicBezTo>
                  <a:pt x="61496" y="-13222"/>
                  <a:pt x="65401" y="-14974"/>
                  <a:pt x="69152" y="-13990"/>
                </a:cubicBezTo>
                <a:close/>
                <a:moveTo>
                  <a:pt x="59159" y="25828"/>
                </a:moveTo>
                <a:cubicBezTo>
                  <a:pt x="51692" y="25828"/>
                  <a:pt x="45630" y="31890"/>
                  <a:pt x="45630" y="39357"/>
                </a:cubicBezTo>
                <a:cubicBezTo>
                  <a:pt x="45630" y="46824"/>
                  <a:pt x="51692" y="52886"/>
                  <a:pt x="59159" y="52886"/>
                </a:cubicBezTo>
                <a:cubicBezTo>
                  <a:pt x="66626" y="52886"/>
                  <a:pt x="72688" y="46824"/>
                  <a:pt x="72688" y="39357"/>
                </a:cubicBezTo>
                <a:cubicBezTo>
                  <a:pt x="72688" y="31890"/>
                  <a:pt x="66626" y="25828"/>
                  <a:pt x="59159" y="25828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5" name="Text 53"/>
          <p:cNvSpPr/>
          <p:nvPr/>
        </p:nvSpPr>
        <p:spPr>
          <a:xfrm>
            <a:off x="6514717" y="3122341"/>
            <a:ext cx="5256379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Script İş Akışı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13558" y="3437199"/>
            <a:ext cx="209905" cy="209905"/>
          </a:xfrm>
          <a:custGeom>
            <a:avLst/>
            <a:gdLst/>
            <a:ahLst/>
            <a:cxnLst/>
            <a:rect l="l" t="t" r="r" b="b"/>
            <a:pathLst>
              <a:path w="209905" h="209905">
                <a:moveTo>
                  <a:pt x="104953" y="0"/>
                </a:moveTo>
                <a:lnTo>
                  <a:pt x="104953" y="0"/>
                </a:lnTo>
                <a:cubicBezTo>
                  <a:pt x="162878" y="0"/>
                  <a:pt x="209905" y="47028"/>
                  <a:pt x="209905" y="104953"/>
                </a:cubicBezTo>
                <a:lnTo>
                  <a:pt x="209905" y="104953"/>
                </a:lnTo>
                <a:cubicBezTo>
                  <a:pt x="209905" y="162878"/>
                  <a:pt x="162878" y="209905"/>
                  <a:pt x="104953" y="209905"/>
                </a:cubicBezTo>
                <a:lnTo>
                  <a:pt x="104953" y="209905"/>
                </a:lnTo>
                <a:cubicBezTo>
                  <a:pt x="47028" y="209905"/>
                  <a:pt x="0" y="162878"/>
                  <a:pt x="0" y="104953"/>
                </a:cubicBezTo>
                <a:lnTo>
                  <a:pt x="0" y="104953"/>
                </a:lnTo>
                <a:cubicBezTo>
                  <a:pt x="0" y="47028"/>
                  <a:pt x="47028" y="0"/>
                  <a:pt x="104953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57" name="Text 55"/>
          <p:cNvSpPr/>
          <p:nvPr/>
        </p:nvSpPr>
        <p:spPr>
          <a:xfrm>
            <a:off x="6287320" y="3437199"/>
            <a:ext cx="262382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593432" y="3437199"/>
            <a:ext cx="1102003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Boot key çıkarımı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13558" y="3717073"/>
            <a:ext cx="209905" cy="209905"/>
          </a:xfrm>
          <a:custGeom>
            <a:avLst/>
            <a:gdLst/>
            <a:ahLst/>
            <a:cxnLst/>
            <a:rect l="l" t="t" r="r" b="b"/>
            <a:pathLst>
              <a:path w="209905" h="209905">
                <a:moveTo>
                  <a:pt x="104953" y="0"/>
                </a:moveTo>
                <a:lnTo>
                  <a:pt x="104953" y="0"/>
                </a:lnTo>
                <a:cubicBezTo>
                  <a:pt x="162878" y="0"/>
                  <a:pt x="209905" y="47028"/>
                  <a:pt x="209905" y="104953"/>
                </a:cubicBezTo>
                <a:lnTo>
                  <a:pt x="209905" y="104953"/>
                </a:lnTo>
                <a:cubicBezTo>
                  <a:pt x="209905" y="162878"/>
                  <a:pt x="162878" y="209905"/>
                  <a:pt x="104953" y="209905"/>
                </a:cubicBezTo>
                <a:lnTo>
                  <a:pt x="104953" y="209905"/>
                </a:lnTo>
                <a:cubicBezTo>
                  <a:pt x="47028" y="209905"/>
                  <a:pt x="0" y="162878"/>
                  <a:pt x="0" y="104953"/>
                </a:cubicBezTo>
                <a:lnTo>
                  <a:pt x="0" y="104953"/>
                </a:lnTo>
                <a:cubicBezTo>
                  <a:pt x="0" y="47028"/>
                  <a:pt x="47028" y="0"/>
                  <a:pt x="104953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60" name="Text 58"/>
          <p:cNvSpPr/>
          <p:nvPr/>
        </p:nvSpPr>
        <p:spPr>
          <a:xfrm>
            <a:off x="6287320" y="3717073"/>
            <a:ext cx="262382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593432" y="3717073"/>
            <a:ext cx="1801687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Hesap retrieval (targeted/all)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313558" y="3996947"/>
            <a:ext cx="209905" cy="209905"/>
          </a:xfrm>
          <a:custGeom>
            <a:avLst/>
            <a:gdLst/>
            <a:ahLst/>
            <a:cxnLst/>
            <a:rect l="l" t="t" r="r" b="b"/>
            <a:pathLst>
              <a:path w="209905" h="209905">
                <a:moveTo>
                  <a:pt x="104953" y="0"/>
                </a:moveTo>
                <a:lnTo>
                  <a:pt x="104953" y="0"/>
                </a:lnTo>
                <a:cubicBezTo>
                  <a:pt x="162878" y="0"/>
                  <a:pt x="209905" y="47028"/>
                  <a:pt x="209905" y="104953"/>
                </a:cubicBezTo>
                <a:lnTo>
                  <a:pt x="209905" y="104953"/>
                </a:lnTo>
                <a:cubicBezTo>
                  <a:pt x="209905" y="162878"/>
                  <a:pt x="162878" y="209905"/>
                  <a:pt x="104953" y="209905"/>
                </a:cubicBezTo>
                <a:lnTo>
                  <a:pt x="104953" y="209905"/>
                </a:lnTo>
                <a:cubicBezTo>
                  <a:pt x="47028" y="209905"/>
                  <a:pt x="0" y="162878"/>
                  <a:pt x="0" y="104953"/>
                </a:cubicBezTo>
                <a:lnTo>
                  <a:pt x="0" y="104953"/>
                </a:lnTo>
                <a:cubicBezTo>
                  <a:pt x="0" y="47028"/>
                  <a:pt x="47028" y="0"/>
                  <a:pt x="104953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63" name="Text 61"/>
          <p:cNvSpPr/>
          <p:nvPr/>
        </p:nvSpPr>
        <p:spPr>
          <a:xfrm>
            <a:off x="6287320" y="3996947"/>
            <a:ext cx="262382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593432" y="3996947"/>
            <a:ext cx="1154479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NTLM hash analizi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313558" y="4276821"/>
            <a:ext cx="209905" cy="209905"/>
          </a:xfrm>
          <a:custGeom>
            <a:avLst/>
            <a:gdLst/>
            <a:ahLst/>
            <a:cxnLst/>
            <a:rect l="l" t="t" r="r" b="b"/>
            <a:pathLst>
              <a:path w="209905" h="209905">
                <a:moveTo>
                  <a:pt x="104953" y="0"/>
                </a:moveTo>
                <a:lnTo>
                  <a:pt x="104953" y="0"/>
                </a:lnTo>
                <a:cubicBezTo>
                  <a:pt x="162878" y="0"/>
                  <a:pt x="209905" y="47028"/>
                  <a:pt x="209905" y="104953"/>
                </a:cubicBezTo>
                <a:lnTo>
                  <a:pt x="209905" y="104953"/>
                </a:lnTo>
                <a:cubicBezTo>
                  <a:pt x="209905" y="162878"/>
                  <a:pt x="162878" y="209905"/>
                  <a:pt x="104953" y="209905"/>
                </a:cubicBezTo>
                <a:lnTo>
                  <a:pt x="104953" y="209905"/>
                </a:lnTo>
                <a:cubicBezTo>
                  <a:pt x="47028" y="209905"/>
                  <a:pt x="0" y="162878"/>
                  <a:pt x="0" y="104953"/>
                </a:cubicBezTo>
                <a:lnTo>
                  <a:pt x="0" y="104953"/>
                </a:lnTo>
                <a:cubicBezTo>
                  <a:pt x="0" y="47028"/>
                  <a:pt x="47028" y="0"/>
                  <a:pt x="104953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66" name="Text 64"/>
          <p:cNvSpPr/>
          <p:nvPr/>
        </p:nvSpPr>
        <p:spPr>
          <a:xfrm>
            <a:off x="6287320" y="4276821"/>
            <a:ext cx="262382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6593432" y="4276821"/>
            <a:ext cx="190664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Parola yeniden kullanım tespiti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6313558" y="4556694"/>
            <a:ext cx="209905" cy="209905"/>
          </a:xfrm>
          <a:custGeom>
            <a:avLst/>
            <a:gdLst/>
            <a:ahLst/>
            <a:cxnLst/>
            <a:rect l="l" t="t" r="r" b="b"/>
            <a:pathLst>
              <a:path w="209905" h="209905">
                <a:moveTo>
                  <a:pt x="104953" y="0"/>
                </a:moveTo>
                <a:lnTo>
                  <a:pt x="104953" y="0"/>
                </a:lnTo>
                <a:cubicBezTo>
                  <a:pt x="162878" y="0"/>
                  <a:pt x="209905" y="47028"/>
                  <a:pt x="209905" y="104953"/>
                </a:cubicBezTo>
                <a:lnTo>
                  <a:pt x="209905" y="104953"/>
                </a:lnTo>
                <a:cubicBezTo>
                  <a:pt x="209905" y="162878"/>
                  <a:pt x="162878" y="209905"/>
                  <a:pt x="104953" y="209905"/>
                </a:cubicBezTo>
                <a:lnTo>
                  <a:pt x="104953" y="209905"/>
                </a:lnTo>
                <a:cubicBezTo>
                  <a:pt x="47028" y="209905"/>
                  <a:pt x="0" y="162878"/>
                  <a:pt x="0" y="104953"/>
                </a:cubicBezTo>
                <a:lnTo>
                  <a:pt x="0" y="104953"/>
                </a:lnTo>
                <a:cubicBezTo>
                  <a:pt x="0" y="47028"/>
                  <a:pt x="47028" y="0"/>
                  <a:pt x="104953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69" name="Text 67"/>
          <p:cNvSpPr/>
          <p:nvPr/>
        </p:nvSpPr>
        <p:spPr>
          <a:xfrm>
            <a:off x="6287320" y="4556694"/>
            <a:ext cx="262382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6593432" y="4556694"/>
            <a:ext cx="1434353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SMBv1 durum kontrolü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6313558" y="4836568"/>
            <a:ext cx="209905" cy="209905"/>
          </a:xfrm>
          <a:custGeom>
            <a:avLst/>
            <a:gdLst/>
            <a:ahLst/>
            <a:cxnLst/>
            <a:rect l="l" t="t" r="r" b="b"/>
            <a:pathLst>
              <a:path w="209905" h="209905">
                <a:moveTo>
                  <a:pt x="104953" y="0"/>
                </a:moveTo>
                <a:lnTo>
                  <a:pt x="104953" y="0"/>
                </a:lnTo>
                <a:cubicBezTo>
                  <a:pt x="162878" y="0"/>
                  <a:pt x="209905" y="47028"/>
                  <a:pt x="209905" y="104953"/>
                </a:cubicBezTo>
                <a:lnTo>
                  <a:pt x="209905" y="104953"/>
                </a:lnTo>
                <a:cubicBezTo>
                  <a:pt x="209905" y="162878"/>
                  <a:pt x="162878" y="209905"/>
                  <a:pt x="104953" y="209905"/>
                </a:cubicBezTo>
                <a:lnTo>
                  <a:pt x="104953" y="209905"/>
                </a:lnTo>
                <a:cubicBezTo>
                  <a:pt x="47028" y="209905"/>
                  <a:pt x="0" y="162878"/>
                  <a:pt x="0" y="104953"/>
                </a:cubicBezTo>
                <a:lnTo>
                  <a:pt x="0" y="104953"/>
                </a:lnTo>
                <a:cubicBezTo>
                  <a:pt x="0" y="47028"/>
                  <a:pt x="47028" y="0"/>
                  <a:pt x="104953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72" name="Text 70"/>
          <p:cNvSpPr/>
          <p:nvPr/>
        </p:nvSpPr>
        <p:spPr>
          <a:xfrm>
            <a:off x="6287320" y="4836568"/>
            <a:ext cx="262382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6593432" y="4836568"/>
            <a:ext cx="892098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Rapor üretimi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6164875" y="5335093"/>
            <a:ext cx="5676189" cy="1171971"/>
          </a:xfrm>
          <a:custGeom>
            <a:avLst/>
            <a:gdLst/>
            <a:ahLst/>
            <a:cxnLst/>
            <a:rect l="l" t="t" r="r" b="b"/>
            <a:pathLst>
              <a:path w="5676189" h="1171971">
                <a:moveTo>
                  <a:pt x="69967" y="0"/>
                </a:moveTo>
                <a:lnTo>
                  <a:pt x="5606223" y="0"/>
                </a:lnTo>
                <a:cubicBezTo>
                  <a:pt x="5644864" y="0"/>
                  <a:pt x="5676189" y="31325"/>
                  <a:pt x="5676189" y="69967"/>
                </a:cubicBezTo>
                <a:lnTo>
                  <a:pt x="5676189" y="1102005"/>
                </a:lnTo>
                <a:cubicBezTo>
                  <a:pt x="5676189" y="1140646"/>
                  <a:pt x="5644864" y="1171971"/>
                  <a:pt x="5606223" y="1171971"/>
                </a:cubicBezTo>
                <a:lnTo>
                  <a:pt x="69967" y="1171971"/>
                </a:lnTo>
                <a:cubicBezTo>
                  <a:pt x="31325" y="1171971"/>
                  <a:pt x="0" y="1140646"/>
                  <a:pt x="0" y="1102005"/>
                </a:cubicBezTo>
                <a:lnTo>
                  <a:pt x="0" y="69967"/>
                </a:lnTo>
                <a:cubicBezTo>
                  <a:pt x="0" y="31351"/>
                  <a:pt x="31351" y="0"/>
                  <a:pt x="6996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75" name="Text 73"/>
          <p:cNvSpPr/>
          <p:nvPr/>
        </p:nvSpPr>
        <p:spPr>
          <a:xfrm>
            <a:off x="6304812" y="5475030"/>
            <a:ext cx="5475030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Komut Örneği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6309185" y="5794261"/>
            <a:ext cx="5387570" cy="568494"/>
          </a:xfrm>
          <a:custGeom>
            <a:avLst/>
            <a:gdLst/>
            <a:ahLst/>
            <a:cxnLst/>
            <a:rect l="l" t="t" r="r" b="b"/>
            <a:pathLst>
              <a:path w="5387570" h="568494">
                <a:moveTo>
                  <a:pt x="34985" y="0"/>
                </a:moveTo>
                <a:lnTo>
                  <a:pt x="5352584" y="0"/>
                </a:lnTo>
                <a:cubicBezTo>
                  <a:pt x="5371906" y="0"/>
                  <a:pt x="5387570" y="15663"/>
                  <a:pt x="5387570" y="34985"/>
                </a:cubicBezTo>
                <a:lnTo>
                  <a:pt x="5387570" y="533508"/>
                </a:lnTo>
                <a:cubicBezTo>
                  <a:pt x="5387570" y="552830"/>
                  <a:pt x="5371906" y="568494"/>
                  <a:pt x="5352584" y="568494"/>
                </a:cubicBezTo>
                <a:lnTo>
                  <a:pt x="34985" y="568494"/>
                </a:lnTo>
                <a:cubicBezTo>
                  <a:pt x="15663" y="568494"/>
                  <a:pt x="0" y="552830"/>
                  <a:pt x="0" y="533508"/>
                </a:cubicBezTo>
                <a:lnTo>
                  <a:pt x="0" y="34985"/>
                </a:lnTo>
                <a:cubicBezTo>
                  <a:pt x="0" y="15676"/>
                  <a:pt x="15676" y="0"/>
                  <a:pt x="34985" y="0"/>
                </a:cubicBezTo>
                <a:close/>
              </a:path>
            </a:pathLst>
          </a:custGeom>
          <a:solidFill>
            <a:srgbClr val="1A1D21"/>
          </a:solidFill>
          <a:ln w="12700">
            <a:solidFill>
              <a:srgbClr val="4F6EEB">
                <a:alpha val="20000"/>
              </a:srgbClr>
            </a:solidFill>
            <a:prstDash val="solid"/>
          </a:ln>
        </p:spPr>
      </p:sp>
      <p:sp>
        <p:nvSpPr>
          <p:cNvPr id="77" name="Text 75"/>
          <p:cNvSpPr/>
          <p:nvPr/>
        </p:nvSpPr>
        <p:spPr>
          <a:xfrm>
            <a:off x="6418511" y="5903587"/>
            <a:ext cx="5230141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F0F2F5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# Tüm domain hesaplarını tara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6418511" y="6078508"/>
            <a:ext cx="5230141" cy="1749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4" dirty="0">
                <a:solidFill>
                  <a:srgbClr val="4F6E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.\Get-ADPasswordReuseReport.ps1 </a:t>
            </a:r>
            <a:pPr>
              <a:lnSpc>
                <a:spcPct val="120000"/>
              </a:lnSpc>
            </a:pPr>
            <a:r>
              <a:rPr lang="en-US" sz="964" dirty="0">
                <a:solidFill>
                  <a:srgbClr val="D94A3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-Mode All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1b2cc7a570fef919e01e544a954131d443420e0a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178" r="178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828800"/>
            <a:ext cx="1095375" cy="390525"/>
          </a:xfrm>
          <a:custGeom>
            <a:avLst/>
            <a:gdLst/>
            <a:ahLst/>
            <a:cxnLst/>
            <a:rect l="l" t="t" r="r" b="b"/>
            <a:pathLst>
              <a:path w="1095375" h="390525">
                <a:moveTo>
                  <a:pt x="38100" y="0"/>
                </a:moveTo>
                <a:lnTo>
                  <a:pt x="1057275" y="0"/>
                </a:lnTo>
                <a:cubicBezTo>
                  <a:pt x="1078317" y="0"/>
                  <a:pt x="1095375" y="17058"/>
                  <a:pt x="1095375" y="38100"/>
                </a:cubicBezTo>
                <a:lnTo>
                  <a:pt x="1095375" y="352425"/>
                </a:lnTo>
                <a:cubicBezTo>
                  <a:pt x="1095375" y="373467"/>
                  <a:pt x="1078317" y="390525"/>
                  <a:pt x="1057275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 w="12700">
            <a:solidFill>
              <a:srgbClr val="D94A38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2925" y="1938337"/>
            <a:ext cx="85888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452688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Tehdit Analizi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 Güvenlik Açıkları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395788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662488"/>
            <a:ext cx="65151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 Active Directory tehdit manzarası ve tespit edilen zayıflıklar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1274" y="341274"/>
            <a:ext cx="11577707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spc="54" kern="0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THREAT LANDSCAPE 2025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1274" y="580165"/>
            <a:ext cx="11663026" cy="3412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18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2025 Active Directory Tehdit Manzarası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1274" y="989693"/>
            <a:ext cx="682547" cy="34127"/>
          </a:xfrm>
          <a:custGeom>
            <a:avLst/>
            <a:gdLst/>
            <a:ahLst/>
            <a:cxnLst/>
            <a:rect l="l" t="t" r="r" b="b"/>
            <a:pathLst>
              <a:path w="682547" h="34127">
                <a:moveTo>
                  <a:pt x="0" y="0"/>
                </a:moveTo>
                <a:lnTo>
                  <a:pt x="682547" y="0"/>
                </a:lnTo>
                <a:lnTo>
                  <a:pt x="682547" y="34127"/>
                </a:lnTo>
                <a:lnTo>
                  <a:pt x="0" y="34127"/>
                </a:lnTo>
                <a:lnTo>
                  <a:pt x="0" y="0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5" name="Shape 3"/>
          <p:cNvSpPr/>
          <p:nvPr/>
        </p:nvSpPr>
        <p:spPr>
          <a:xfrm>
            <a:off x="341274" y="1177394"/>
            <a:ext cx="3745478" cy="1859941"/>
          </a:xfrm>
          <a:custGeom>
            <a:avLst/>
            <a:gdLst/>
            <a:ahLst/>
            <a:cxnLst/>
            <a:rect l="l" t="t" r="r" b="b"/>
            <a:pathLst>
              <a:path w="3745478" h="1859941">
                <a:moveTo>
                  <a:pt x="34127" y="0"/>
                </a:moveTo>
                <a:lnTo>
                  <a:pt x="3711351" y="0"/>
                </a:lnTo>
                <a:cubicBezTo>
                  <a:pt x="3730199" y="0"/>
                  <a:pt x="3745478" y="15279"/>
                  <a:pt x="3745478" y="34127"/>
                </a:cubicBezTo>
                <a:lnTo>
                  <a:pt x="3745478" y="1791681"/>
                </a:lnTo>
                <a:cubicBezTo>
                  <a:pt x="3745478" y="1829380"/>
                  <a:pt x="3714917" y="1859941"/>
                  <a:pt x="3677218" y="1859941"/>
                </a:cubicBezTo>
                <a:lnTo>
                  <a:pt x="68260" y="1859941"/>
                </a:lnTo>
                <a:cubicBezTo>
                  <a:pt x="30561" y="1859941"/>
                  <a:pt x="0" y="1829380"/>
                  <a:pt x="0" y="1791681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6" name="Shape 4"/>
          <p:cNvSpPr/>
          <p:nvPr/>
        </p:nvSpPr>
        <p:spPr>
          <a:xfrm>
            <a:off x="341274" y="1177394"/>
            <a:ext cx="3745478" cy="34127"/>
          </a:xfrm>
          <a:custGeom>
            <a:avLst/>
            <a:gdLst/>
            <a:ahLst/>
            <a:cxnLst/>
            <a:rect l="l" t="t" r="r" b="b"/>
            <a:pathLst>
              <a:path w="3745478" h="34127">
                <a:moveTo>
                  <a:pt x="34127" y="0"/>
                </a:moveTo>
                <a:lnTo>
                  <a:pt x="3711351" y="0"/>
                </a:lnTo>
                <a:cubicBezTo>
                  <a:pt x="3730199" y="0"/>
                  <a:pt x="3745478" y="15279"/>
                  <a:pt x="3745478" y="34127"/>
                </a:cubicBezTo>
                <a:lnTo>
                  <a:pt x="3745478" y="34127"/>
                </a:lnTo>
                <a:lnTo>
                  <a:pt x="0" y="34127"/>
                </a:ln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7" name="Shape 5"/>
          <p:cNvSpPr/>
          <p:nvPr/>
        </p:nvSpPr>
        <p:spPr>
          <a:xfrm>
            <a:off x="499113" y="1365094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111980" y="117313"/>
                </a:moveTo>
                <a:cubicBezTo>
                  <a:pt x="144375" y="117313"/>
                  <a:pt x="170637" y="91051"/>
                  <a:pt x="170637" y="58656"/>
                </a:cubicBezTo>
                <a:cubicBezTo>
                  <a:pt x="170637" y="26262"/>
                  <a:pt x="144375" y="0"/>
                  <a:pt x="111980" y="0"/>
                </a:cubicBezTo>
                <a:cubicBezTo>
                  <a:pt x="79586" y="0"/>
                  <a:pt x="53324" y="26262"/>
                  <a:pt x="53324" y="58656"/>
                </a:cubicBezTo>
                <a:cubicBezTo>
                  <a:pt x="53324" y="64889"/>
                  <a:pt x="54291" y="70921"/>
                  <a:pt x="56090" y="76553"/>
                </a:cubicBezTo>
                <a:lnTo>
                  <a:pt x="2333" y="130311"/>
                </a:lnTo>
                <a:cubicBezTo>
                  <a:pt x="833" y="131810"/>
                  <a:pt x="0" y="133843"/>
                  <a:pt x="0" y="135976"/>
                </a:cubicBezTo>
                <a:lnTo>
                  <a:pt x="0" y="162638"/>
                </a:lnTo>
                <a:cubicBezTo>
                  <a:pt x="0" y="167071"/>
                  <a:pt x="3566" y="170637"/>
                  <a:pt x="7999" y="170637"/>
                </a:cubicBezTo>
                <a:lnTo>
                  <a:pt x="34661" y="170637"/>
                </a:lnTo>
                <a:cubicBezTo>
                  <a:pt x="39093" y="170637"/>
                  <a:pt x="42659" y="167071"/>
                  <a:pt x="42659" y="162638"/>
                </a:cubicBezTo>
                <a:lnTo>
                  <a:pt x="42659" y="149307"/>
                </a:lnTo>
                <a:lnTo>
                  <a:pt x="55990" y="149307"/>
                </a:lnTo>
                <a:cubicBezTo>
                  <a:pt x="60423" y="149307"/>
                  <a:pt x="63989" y="145741"/>
                  <a:pt x="63989" y="141309"/>
                </a:cubicBezTo>
                <a:lnTo>
                  <a:pt x="63989" y="127978"/>
                </a:lnTo>
                <a:lnTo>
                  <a:pt x="77320" y="127978"/>
                </a:lnTo>
                <a:cubicBezTo>
                  <a:pt x="79453" y="127978"/>
                  <a:pt x="81486" y="127144"/>
                  <a:pt x="82985" y="125645"/>
                </a:cubicBezTo>
                <a:lnTo>
                  <a:pt x="94084" y="114547"/>
                </a:lnTo>
                <a:cubicBezTo>
                  <a:pt x="99716" y="116346"/>
                  <a:pt x="105748" y="117313"/>
                  <a:pt x="111980" y="117313"/>
                </a:cubicBezTo>
                <a:close/>
                <a:moveTo>
                  <a:pt x="125311" y="31994"/>
                </a:moveTo>
                <a:cubicBezTo>
                  <a:pt x="132669" y="31994"/>
                  <a:pt x="138642" y="37968"/>
                  <a:pt x="138642" y="45325"/>
                </a:cubicBezTo>
                <a:cubicBezTo>
                  <a:pt x="138642" y="52683"/>
                  <a:pt x="132669" y="58656"/>
                  <a:pt x="125311" y="58656"/>
                </a:cubicBezTo>
                <a:cubicBezTo>
                  <a:pt x="117954" y="58656"/>
                  <a:pt x="111980" y="52683"/>
                  <a:pt x="111980" y="45325"/>
                </a:cubicBezTo>
                <a:cubicBezTo>
                  <a:pt x="111980" y="37968"/>
                  <a:pt x="117954" y="31994"/>
                  <a:pt x="125311" y="31994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8" name="Text 6"/>
          <p:cNvSpPr/>
          <p:nvPr/>
        </p:nvSpPr>
        <p:spPr>
          <a:xfrm>
            <a:off x="759334" y="1330967"/>
            <a:ext cx="1143267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4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Kerberoasting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77783" y="1638113"/>
            <a:ext cx="3540714" cy="6654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Servis hesabı parolalarının zayıflığı nedeniyle hızla büyüyen vektör. Saldırganlar, Service Principal Name (SPN) ile oturum açarak servis hesaplarının hash'lerini elde eder.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77783" y="2371852"/>
            <a:ext cx="3472459" cy="307146"/>
          </a:xfrm>
          <a:custGeom>
            <a:avLst/>
            <a:gdLst/>
            <a:ahLst/>
            <a:cxnLst/>
            <a:rect l="l" t="t" r="r" b="b"/>
            <a:pathLst>
              <a:path w="3472459" h="307146">
                <a:moveTo>
                  <a:pt x="34127" y="0"/>
                </a:moveTo>
                <a:lnTo>
                  <a:pt x="3438332" y="0"/>
                </a:lnTo>
                <a:cubicBezTo>
                  <a:pt x="3457180" y="0"/>
                  <a:pt x="3472459" y="15279"/>
                  <a:pt x="3472459" y="34127"/>
                </a:cubicBezTo>
                <a:lnTo>
                  <a:pt x="3472459" y="273019"/>
                </a:lnTo>
                <a:cubicBezTo>
                  <a:pt x="3472459" y="291867"/>
                  <a:pt x="3457180" y="307146"/>
                  <a:pt x="3438332" y="307146"/>
                </a:cubicBezTo>
                <a:lnTo>
                  <a:pt x="34127" y="307146"/>
                </a:lnTo>
                <a:cubicBezTo>
                  <a:pt x="15279" y="307146"/>
                  <a:pt x="0" y="291867"/>
                  <a:pt x="0" y="27301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1" name="Text 9"/>
          <p:cNvSpPr/>
          <p:nvPr/>
        </p:nvSpPr>
        <p:spPr>
          <a:xfrm>
            <a:off x="477783" y="2371852"/>
            <a:ext cx="3532182" cy="307146"/>
          </a:xfrm>
          <a:prstGeom prst="rect">
            <a:avLst/>
          </a:prstGeom>
          <a:noFill/>
          <a:ln/>
        </p:spPr>
        <p:txBody>
          <a:bodyPr wrap="square" lIns="68255" tIns="68255" rIns="68255" bIns="68255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Etki:</a:t>
            </a:r>
            <a:pPr>
              <a:lnSpc>
                <a:spcPct val="120000"/>
              </a:lnSpc>
            </a:pPr>
            <a:r>
              <a:rPr lang="en-US" sz="941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Ayrıcalıklı servis hesaplarının ele geçirilmesi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24194" y="1177394"/>
            <a:ext cx="3745478" cy="1859941"/>
          </a:xfrm>
          <a:custGeom>
            <a:avLst/>
            <a:gdLst/>
            <a:ahLst/>
            <a:cxnLst/>
            <a:rect l="l" t="t" r="r" b="b"/>
            <a:pathLst>
              <a:path w="3745478" h="1859941">
                <a:moveTo>
                  <a:pt x="34127" y="0"/>
                </a:moveTo>
                <a:lnTo>
                  <a:pt x="3711351" y="0"/>
                </a:lnTo>
                <a:cubicBezTo>
                  <a:pt x="3730199" y="0"/>
                  <a:pt x="3745478" y="15279"/>
                  <a:pt x="3745478" y="34127"/>
                </a:cubicBezTo>
                <a:lnTo>
                  <a:pt x="3745478" y="1791681"/>
                </a:lnTo>
                <a:cubicBezTo>
                  <a:pt x="3745478" y="1829380"/>
                  <a:pt x="3714917" y="1859941"/>
                  <a:pt x="3677218" y="1859941"/>
                </a:cubicBezTo>
                <a:lnTo>
                  <a:pt x="68260" y="1859941"/>
                </a:lnTo>
                <a:cubicBezTo>
                  <a:pt x="30561" y="1859941"/>
                  <a:pt x="0" y="1829380"/>
                  <a:pt x="0" y="1791681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13" name="Shape 11"/>
          <p:cNvSpPr/>
          <p:nvPr/>
        </p:nvSpPr>
        <p:spPr>
          <a:xfrm>
            <a:off x="4224194" y="1177394"/>
            <a:ext cx="3745478" cy="34127"/>
          </a:xfrm>
          <a:custGeom>
            <a:avLst/>
            <a:gdLst/>
            <a:ahLst/>
            <a:cxnLst/>
            <a:rect l="l" t="t" r="r" b="b"/>
            <a:pathLst>
              <a:path w="3745478" h="34127">
                <a:moveTo>
                  <a:pt x="34127" y="0"/>
                </a:moveTo>
                <a:lnTo>
                  <a:pt x="3711351" y="0"/>
                </a:lnTo>
                <a:cubicBezTo>
                  <a:pt x="3730199" y="0"/>
                  <a:pt x="3745478" y="15279"/>
                  <a:pt x="3745478" y="34127"/>
                </a:cubicBezTo>
                <a:lnTo>
                  <a:pt x="3745478" y="34127"/>
                </a:lnTo>
                <a:lnTo>
                  <a:pt x="0" y="34127"/>
                </a:ln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4" name="Shape 12"/>
          <p:cNvSpPr/>
          <p:nvPr/>
        </p:nvSpPr>
        <p:spPr>
          <a:xfrm>
            <a:off x="4382033" y="1365094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160005" y="63989"/>
                </a:moveTo>
                <a:lnTo>
                  <a:pt x="162638" y="63989"/>
                </a:lnTo>
                <a:cubicBezTo>
                  <a:pt x="167071" y="63989"/>
                  <a:pt x="170637" y="60423"/>
                  <a:pt x="170637" y="55990"/>
                </a:cubicBezTo>
                <a:lnTo>
                  <a:pt x="170637" y="7999"/>
                </a:lnTo>
                <a:cubicBezTo>
                  <a:pt x="170637" y="4766"/>
                  <a:pt x="168704" y="1833"/>
                  <a:pt x="165704" y="600"/>
                </a:cubicBezTo>
                <a:cubicBezTo>
                  <a:pt x="162705" y="-633"/>
                  <a:pt x="159272" y="67"/>
                  <a:pt x="156973" y="2333"/>
                </a:cubicBezTo>
                <a:lnTo>
                  <a:pt x="139742" y="19597"/>
                </a:lnTo>
                <a:cubicBezTo>
                  <a:pt x="124978" y="7365"/>
                  <a:pt x="105981" y="0"/>
                  <a:pt x="85318" y="0"/>
                </a:cubicBezTo>
                <a:cubicBezTo>
                  <a:pt x="42326" y="0"/>
                  <a:pt x="6765" y="31794"/>
                  <a:pt x="867" y="73154"/>
                </a:cubicBezTo>
                <a:cubicBezTo>
                  <a:pt x="33" y="78986"/>
                  <a:pt x="4066" y="84385"/>
                  <a:pt x="9898" y="85218"/>
                </a:cubicBezTo>
                <a:cubicBezTo>
                  <a:pt x="15731" y="86052"/>
                  <a:pt x="21130" y="81986"/>
                  <a:pt x="21963" y="76187"/>
                </a:cubicBezTo>
                <a:cubicBezTo>
                  <a:pt x="26395" y="45159"/>
                  <a:pt x="53091" y="21330"/>
                  <a:pt x="85318" y="21330"/>
                </a:cubicBezTo>
                <a:cubicBezTo>
                  <a:pt x="100116" y="21330"/>
                  <a:pt x="113713" y="26329"/>
                  <a:pt x="124545" y="34761"/>
                </a:cubicBezTo>
                <a:lnTo>
                  <a:pt x="108981" y="50325"/>
                </a:lnTo>
                <a:cubicBezTo>
                  <a:pt x="106681" y="52624"/>
                  <a:pt x="106015" y="56057"/>
                  <a:pt x="107248" y="59056"/>
                </a:cubicBezTo>
                <a:cubicBezTo>
                  <a:pt x="108481" y="62056"/>
                  <a:pt x="111414" y="63989"/>
                  <a:pt x="114647" y="63989"/>
                </a:cubicBezTo>
                <a:lnTo>
                  <a:pt x="160005" y="63989"/>
                </a:lnTo>
                <a:close/>
                <a:moveTo>
                  <a:pt x="169804" y="97483"/>
                </a:moveTo>
                <a:cubicBezTo>
                  <a:pt x="170637" y="91651"/>
                  <a:pt x="166571" y="86252"/>
                  <a:pt x="160772" y="85418"/>
                </a:cubicBezTo>
                <a:cubicBezTo>
                  <a:pt x="154973" y="84585"/>
                  <a:pt x="149541" y="88651"/>
                  <a:pt x="148707" y="94450"/>
                </a:cubicBezTo>
                <a:cubicBezTo>
                  <a:pt x="144275" y="125445"/>
                  <a:pt x="117579" y="149274"/>
                  <a:pt x="85352" y="149274"/>
                </a:cubicBezTo>
                <a:cubicBezTo>
                  <a:pt x="70554" y="149274"/>
                  <a:pt x="56957" y="144275"/>
                  <a:pt x="46125" y="135843"/>
                </a:cubicBezTo>
                <a:lnTo>
                  <a:pt x="61656" y="120312"/>
                </a:lnTo>
                <a:cubicBezTo>
                  <a:pt x="63955" y="118013"/>
                  <a:pt x="64622" y="114580"/>
                  <a:pt x="63389" y="111580"/>
                </a:cubicBezTo>
                <a:cubicBezTo>
                  <a:pt x="62156" y="108581"/>
                  <a:pt x="59223" y="106648"/>
                  <a:pt x="55990" y="106648"/>
                </a:cubicBezTo>
                <a:lnTo>
                  <a:pt x="7999" y="106648"/>
                </a:lnTo>
                <a:cubicBezTo>
                  <a:pt x="3566" y="106648"/>
                  <a:pt x="0" y="110214"/>
                  <a:pt x="0" y="114647"/>
                </a:cubicBezTo>
                <a:lnTo>
                  <a:pt x="0" y="162638"/>
                </a:lnTo>
                <a:cubicBezTo>
                  <a:pt x="0" y="165871"/>
                  <a:pt x="1933" y="168804"/>
                  <a:pt x="4932" y="170037"/>
                </a:cubicBezTo>
                <a:cubicBezTo>
                  <a:pt x="7932" y="171270"/>
                  <a:pt x="11365" y="170570"/>
                  <a:pt x="13664" y="168304"/>
                </a:cubicBezTo>
                <a:lnTo>
                  <a:pt x="30928" y="151040"/>
                </a:lnTo>
                <a:cubicBezTo>
                  <a:pt x="45659" y="163271"/>
                  <a:pt x="64655" y="170637"/>
                  <a:pt x="85318" y="170637"/>
                </a:cubicBezTo>
                <a:cubicBezTo>
                  <a:pt x="128311" y="170637"/>
                  <a:pt x="163871" y="138842"/>
                  <a:pt x="169770" y="97483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15" name="Text 13"/>
          <p:cNvSpPr/>
          <p:nvPr/>
        </p:nvSpPr>
        <p:spPr>
          <a:xfrm>
            <a:off x="4642254" y="1330967"/>
            <a:ext cx="699611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4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DCSync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360704" y="1638113"/>
            <a:ext cx="3540714" cy="8873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Replikasyon izinlerinin yanlış yapılandırılması sonucu, saldırganlar domain controller'lar arasındaki senkronizasyonu taklit ederek tüm parola hash'lerini elde eder.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360704" y="2593679"/>
            <a:ext cx="3472459" cy="307146"/>
          </a:xfrm>
          <a:custGeom>
            <a:avLst/>
            <a:gdLst/>
            <a:ahLst/>
            <a:cxnLst/>
            <a:rect l="l" t="t" r="r" b="b"/>
            <a:pathLst>
              <a:path w="3472459" h="307146">
                <a:moveTo>
                  <a:pt x="34127" y="0"/>
                </a:moveTo>
                <a:lnTo>
                  <a:pt x="3438332" y="0"/>
                </a:lnTo>
                <a:cubicBezTo>
                  <a:pt x="3457180" y="0"/>
                  <a:pt x="3472459" y="15279"/>
                  <a:pt x="3472459" y="34127"/>
                </a:cubicBezTo>
                <a:lnTo>
                  <a:pt x="3472459" y="273019"/>
                </a:lnTo>
                <a:cubicBezTo>
                  <a:pt x="3472459" y="291867"/>
                  <a:pt x="3457180" y="307146"/>
                  <a:pt x="3438332" y="307146"/>
                </a:cubicBezTo>
                <a:lnTo>
                  <a:pt x="34127" y="307146"/>
                </a:lnTo>
                <a:cubicBezTo>
                  <a:pt x="15279" y="307146"/>
                  <a:pt x="0" y="291867"/>
                  <a:pt x="0" y="27301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8" name="Text 16"/>
          <p:cNvSpPr/>
          <p:nvPr/>
        </p:nvSpPr>
        <p:spPr>
          <a:xfrm>
            <a:off x="4360704" y="2593679"/>
            <a:ext cx="3532182" cy="307146"/>
          </a:xfrm>
          <a:prstGeom prst="rect">
            <a:avLst/>
          </a:prstGeom>
          <a:noFill/>
          <a:ln/>
        </p:spPr>
        <p:txBody>
          <a:bodyPr wrap="square" lIns="68255" tIns="68255" rIns="68255" bIns="68255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Etki:</a:t>
            </a:r>
            <a:pPr>
              <a:lnSpc>
                <a:spcPct val="120000"/>
              </a:lnSpc>
            </a:pPr>
            <a:r>
              <a:rPr lang="en-US" sz="941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Tüm domain ele geçirilmesi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107115" y="1177394"/>
            <a:ext cx="3745478" cy="1859941"/>
          </a:xfrm>
          <a:custGeom>
            <a:avLst/>
            <a:gdLst/>
            <a:ahLst/>
            <a:cxnLst/>
            <a:rect l="l" t="t" r="r" b="b"/>
            <a:pathLst>
              <a:path w="3745478" h="1859941">
                <a:moveTo>
                  <a:pt x="34127" y="0"/>
                </a:moveTo>
                <a:lnTo>
                  <a:pt x="3711351" y="0"/>
                </a:lnTo>
                <a:cubicBezTo>
                  <a:pt x="3730199" y="0"/>
                  <a:pt x="3745478" y="15279"/>
                  <a:pt x="3745478" y="34127"/>
                </a:cubicBezTo>
                <a:lnTo>
                  <a:pt x="3745478" y="1791681"/>
                </a:lnTo>
                <a:cubicBezTo>
                  <a:pt x="3745478" y="1829380"/>
                  <a:pt x="3714917" y="1859941"/>
                  <a:pt x="3677218" y="1859941"/>
                </a:cubicBezTo>
                <a:lnTo>
                  <a:pt x="68260" y="1859941"/>
                </a:lnTo>
                <a:cubicBezTo>
                  <a:pt x="30561" y="1859941"/>
                  <a:pt x="0" y="1829380"/>
                  <a:pt x="0" y="1791681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20" name="Shape 18"/>
          <p:cNvSpPr/>
          <p:nvPr/>
        </p:nvSpPr>
        <p:spPr>
          <a:xfrm>
            <a:off x="8107115" y="1177394"/>
            <a:ext cx="3745478" cy="34127"/>
          </a:xfrm>
          <a:custGeom>
            <a:avLst/>
            <a:gdLst/>
            <a:ahLst/>
            <a:cxnLst/>
            <a:rect l="l" t="t" r="r" b="b"/>
            <a:pathLst>
              <a:path w="3745478" h="34127">
                <a:moveTo>
                  <a:pt x="34127" y="0"/>
                </a:moveTo>
                <a:lnTo>
                  <a:pt x="3711351" y="0"/>
                </a:lnTo>
                <a:cubicBezTo>
                  <a:pt x="3730199" y="0"/>
                  <a:pt x="3745478" y="15279"/>
                  <a:pt x="3745478" y="34127"/>
                </a:cubicBezTo>
                <a:lnTo>
                  <a:pt x="3745478" y="34127"/>
                </a:lnTo>
                <a:lnTo>
                  <a:pt x="0" y="34127"/>
                </a:ln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1" name="Shape 19"/>
          <p:cNvSpPr/>
          <p:nvPr/>
        </p:nvSpPr>
        <p:spPr>
          <a:xfrm>
            <a:off x="8264954" y="1365094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167504" y="50191"/>
                </a:moveTo>
                <a:lnTo>
                  <a:pt x="135510" y="82186"/>
                </a:lnTo>
                <a:cubicBezTo>
                  <a:pt x="132443" y="85252"/>
                  <a:pt x="127878" y="86152"/>
                  <a:pt x="123878" y="84485"/>
                </a:cubicBezTo>
                <a:cubicBezTo>
                  <a:pt x="119879" y="82819"/>
                  <a:pt x="117313" y="78953"/>
                  <a:pt x="117313" y="74654"/>
                </a:cubicBezTo>
                <a:lnTo>
                  <a:pt x="117313" y="53324"/>
                </a:lnTo>
                <a:lnTo>
                  <a:pt x="10665" y="53324"/>
                </a:lnTo>
                <a:cubicBezTo>
                  <a:pt x="4766" y="53324"/>
                  <a:pt x="0" y="48558"/>
                  <a:pt x="0" y="42659"/>
                </a:cubicBezTo>
                <a:cubicBezTo>
                  <a:pt x="0" y="36760"/>
                  <a:pt x="4766" y="31994"/>
                  <a:pt x="10665" y="31994"/>
                </a:cubicBezTo>
                <a:lnTo>
                  <a:pt x="117313" y="31994"/>
                </a:lnTo>
                <a:lnTo>
                  <a:pt x="117313" y="10665"/>
                </a:lnTo>
                <a:cubicBezTo>
                  <a:pt x="117313" y="6366"/>
                  <a:pt x="119912" y="2466"/>
                  <a:pt x="123912" y="800"/>
                </a:cubicBezTo>
                <a:cubicBezTo>
                  <a:pt x="127911" y="-867"/>
                  <a:pt x="132477" y="67"/>
                  <a:pt x="135543" y="3099"/>
                </a:cubicBezTo>
                <a:lnTo>
                  <a:pt x="167537" y="35094"/>
                </a:lnTo>
                <a:cubicBezTo>
                  <a:pt x="171703" y="39260"/>
                  <a:pt x="171703" y="46025"/>
                  <a:pt x="167537" y="50191"/>
                </a:cubicBezTo>
                <a:close/>
                <a:moveTo>
                  <a:pt x="35094" y="167504"/>
                </a:moveTo>
                <a:lnTo>
                  <a:pt x="3099" y="135510"/>
                </a:lnTo>
                <a:cubicBezTo>
                  <a:pt x="-1066" y="131344"/>
                  <a:pt x="-1066" y="124578"/>
                  <a:pt x="3099" y="120412"/>
                </a:cubicBezTo>
                <a:lnTo>
                  <a:pt x="35094" y="88418"/>
                </a:lnTo>
                <a:cubicBezTo>
                  <a:pt x="38160" y="85352"/>
                  <a:pt x="42726" y="84452"/>
                  <a:pt x="46725" y="86118"/>
                </a:cubicBezTo>
                <a:cubicBezTo>
                  <a:pt x="50724" y="87785"/>
                  <a:pt x="53324" y="91684"/>
                  <a:pt x="53324" y="95983"/>
                </a:cubicBezTo>
                <a:lnTo>
                  <a:pt x="53324" y="117313"/>
                </a:lnTo>
                <a:lnTo>
                  <a:pt x="159972" y="117313"/>
                </a:lnTo>
                <a:cubicBezTo>
                  <a:pt x="165871" y="117313"/>
                  <a:pt x="170637" y="122079"/>
                  <a:pt x="170637" y="127978"/>
                </a:cubicBezTo>
                <a:cubicBezTo>
                  <a:pt x="170637" y="133877"/>
                  <a:pt x="165871" y="138642"/>
                  <a:pt x="159972" y="138642"/>
                </a:cubicBezTo>
                <a:lnTo>
                  <a:pt x="53324" y="138642"/>
                </a:lnTo>
                <a:lnTo>
                  <a:pt x="53324" y="159972"/>
                </a:lnTo>
                <a:cubicBezTo>
                  <a:pt x="53324" y="164271"/>
                  <a:pt x="50724" y="168171"/>
                  <a:pt x="46725" y="169837"/>
                </a:cubicBezTo>
                <a:cubicBezTo>
                  <a:pt x="42726" y="171503"/>
                  <a:pt x="38160" y="170570"/>
                  <a:pt x="35094" y="167537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22" name="Text 20"/>
          <p:cNvSpPr/>
          <p:nvPr/>
        </p:nvSpPr>
        <p:spPr>
          <a:xfrm>
            <a:off x="8525175" y="1330967"/>
            <a:ext cx="1740495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4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Pass-the-Hash/Ticket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243624" y="1638113"/>
            <a:ext cx="3540714" cy="6654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NTLM protokolünün aktif olması veya Kerberos ticket'larının korunmaması durumunda, saldırganlar hash'leri doğrudan kullanarak yetki yükseltir.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243624" y="2371852"/>
            <a:ext cx="3472459" cy="307146"/>
          </a:xfrm>
          <a:custGeom>
            <a:avLst/>
            <a:gdLst/>
            <a:ahLst/>
            <a:cxnLst/>
            <a:rect l="l" t="t" r="r" b="b"/>
            <a:pathLst>
              <a:path w="3472459" h="307146">
                <a:moveTo>
                  <a:pt x="34127" y="0"/>
                </a:moveTo>
                <a:lnTo>
                  <a:pt x="3438332" y="0"/>
                </a:lnTo>
                <a:cubicBezTo>
                  <a:pt x="3457180" y="0"/>
                  <a:pt x="3472459" y="15279"/>
                  <a:pt x="3472459" y="34127"/>
                </a:cubicBezTo>
                <a:lnTo>
                  <a:pt x="3472459" y="273019"/>
                </a:lnTo>
                <a:cubicBezTo>
                  <a:pt x="3472459" y="291867"/>
                  <a:pt x="3457180" y="307146"/>
                  <a:pt x="3438332" y="307146"/>
                </a:cubicBezTo>
                <a:lnTo>
                  <a:pt x="34127" y="307146"/>
                </a:lnTo>
                <a:cubicBezTo>
                  <a:pt x="15279" y="307146"/>
                  <a:pt x="0" y="291867"/>
                  <a:pt x="0" y="273019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5" name="Text 23"/>
          <p:cNvSpPr/>
          <p:nvPr/>
        </p:nvSpPr>
        <p:spPr>
          <a:xfrm>
            <a:off x="8243624" y="2371852"/>
            <a:ext cx="3532182" cy="307146"/>
          </a:xfrm>
          <a:prstGeom prst="rect">
            <a:avLst/>
          </a:prstGeom>
          <a:noFill/>
          <a:ln/>
        </p:spPr>
        <p:txBody>
          <a:bodyPr wrap="square" lIns="68255" tIns="68255" rIns="68255" bIns="68255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6C7A8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Etki:</a:t>
            </a:r>
            <a:pPr>
              <a:lnSpc>
                <a:spcPct val="120000"/>
              </a:lnSpc>
            </a:pPr>
            <a:r>
              <a:rPr lang="en-US" sz="941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Yatay hareket ve yetki yükseltme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345540" y="3178111"/>
            <a:ext cx="5682206" cy="3335950"/>
          </a:xfrm>
          <a:custGeom>
            <a:avLst/>
            <a:gdLst/>
            <a:ahLst/>
            <a:cxnLst/>
            <a:rect l="l" t="t" r="r" b="b"/>
            <a:pathLst>
              <a:path w="5682206" h="3335950">
                <a:moveTo>
                  <a:pt x="68254" y="0"/>
                </a:moveTo>
                <a:lnTo>
                  <a:pt x="5613952" y="0"/>
                </a:lnTo>
                <a:cubicBezTo>
                  <a:pt x="5651648" y="0"/>
                  <a:pt x="5682206" y="30558"/>
                  <a:pt x="5682206" y="68254"/>
                </a:cubicBezTo>
                <a:lnTo>
                  <a:pt x="5682206" y="3267696"/>
                </a:lnTo>
                <a:cubicBezTo>
                  <a:pt x="5682206" y="3305391"/>
                  <a:pt x="5651648" y="3335950"/>
                  <a:pt x="5613952" y="3335950"/>
                </a:cubicBezTo>
                <a:lnTo>
                  <a:pt x="68254" y="3335950"/>
                </a:lnTo>
                <a:cubicBezTo>
                  <a:pt x="30558" y="3335950"/>
                  <a:pt x="0" y="3305391"/>
                  <a:pt x="0" y="3267696"/>
                </a:cubicBezTo>
                <a:lnTo>
                  <a:pt x="0" y="68254"/>
                </a:lnTo>
                <a:cubicBezTo>
                  <a:pt x="0" y="30583"/>
                  <a:pt x="30583" y="0"/>
                  <a:pt x="68254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0000"/>
                </a:srgbClr>
              </a:gs>
              <a:gs pos="100000">
                <a:srgbClr val="D94A38">
                  <a:alpha val="5000"/>
                </a:srgbClr>
              </a:gs>
            </a:gsLst>
            <a:lin ang="2700000" scaled="1"/>
          </a:gradFill>
          <a:ln w="12700">
            <a:solidFill>
              <a:srgbClr val="D94A38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507645" y="3353013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21330" y="21330"/>
                </a:moveTo>
                <a:cubicBezTo>
                  <a:pt x="21330" y="15431"/>
                  <a:pt x="16564" y="10665"/>
                  <a:pt x="10665" y="10665"/>
                </a:cubicBezTo>
                <a:cubicBezTo>
                  <a:pt x="4766" y="10665"/>
                  <a:pt x="0" y="15431"/>
                  <a:pt x="0" y="21330"/>
                </a:cubicBezTo>
                <a:lnTo>
                  <a:pt x="0" y="133310"/>
                </a:lnTo>
                <a:cubicBezTo>
                  <a:pt x="0" y="148041"/>
                  <a:pt x="11931" y="159972"/>
                  <a:pt x="26662" y="159972"/>
                </a:cubicBezTo>
                <a:lnTo>
                  <a:pt x="159972" y="159972"/>
                </a:lnTo>
                <a:cubicBezTo>
                  <a:pt x="165871" y="159972"/>
                  <a:pt x="170637" y="155206"/>
                  <a:pt x="170637" y="149307"/>
                </a:cubicBezTo>
                <a:cubicBezTo>
                  <a:pt x="170637" y="143408"/>
                  <a:pt x="165871" y="138642"/>
                  <a:pt x="159972" y="138642"/>
                </a:cubicBezTo>
                <a:lnTo>
                  <a:pt x="26662" y="138642"/>
                </a:lnTo>
                <a:cubicBezTo>
                  <a:pt x="23729" y="138642"/>
                  <a:pt x="21330" y="136243"/>
                  <a:pt x="21330" y="133310"/>
                </a:cubicBezTo>
                <a:lnTo>
                  <a:pt x="21330" y="21330"/>
                </a:lnTo>
                <a:close/>
                <a:moveTo>
                  <a:pt x="156839" y="50191"/>
                </a:moveTo>
                <a:cubicBezTo>
                  <a:pt x="161005" y="46025"/>
                  <a:pt x="161005" y="39260"/>
                  <a:pt x="156839" y="35094"/>
                </a:cubicBezTo>
                <a:cubicBezTo>
                  <a:pt x="152673" y="30928"/>
                  <a:pt x="145908" y="30928"/>
                  <a:pt x="141742" y="35094"/>
                </a:cubicBezTo>
                <a:lnTo>
                  <a:pt x="106648" y="70221"/>
                </a:lnTo>
                <a:lnTo>
                  <a:pt x="87518" y="51124"/>
                </a:lnTo>
                <a:cubicBezTo>
                  <a:pt x="83352" y="46958"/>
                  <a:pt x="76587" y="46958"/>
                  <a:pt x="72421" y="51124"/>
                </a:cubicBezTo>
                <a:lnTo>
                  <a:pt x="40426" y="83119"/>
                </a:lnTo>
                <a:cubicBezTo>
                  <a:pt x="36260" y="87285"/>
                  <a:pt x="36260" y="94050"/>
                  <a:pt x="40426" y="98216"/>
                </a:cubicBezTo>
                <a:cubicBezTo>
                  <a:pt x="44592" y="102382"/>
                  <a:pt x="51358" y="102382"/>
                  <a:pt x="55524" y="98216"/>
                </a:cubicBezTo>
                <a:lnTo>
                  <a:pt x="79986" y="73754"/>
                </a:lnTo>
                <a:lnTo>
                  <a:pt x="99116" y="92884"/>
                </a:lnTo>
                <a:cubicBezTo>
                  <a:pt x="103282" y="97050"/>
                  <a:pt x="110047" y="97050"/>
                  <a:pt x="114213" y="92884"/>
                </a:cubicBezTo>
                <a:lnTo>
                  <a:pt x="156873" y="50225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28" name="Text 26"/>
          <p:cNvSpPr/>
          <p:nvPr/>
        </p:nvSpPr>
        <p:spPr>
          <a:xfrm>
            <a:off x="699611" y="3318886"/>
            <a:ext cx="5272677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4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Saldırgan Kalış Süresi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383933" y="3660160"/>
            <a:ext cx="5605419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225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207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52188" y="4103815"/>
            <a:ext cx="5468910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75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gün (Ponemon Enstitüsü)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86315" y="4410962"/>
            <a:ext cx="5468910" cy="443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Kuruluşların bir ihlali fark etme süresi ortalama 207 gündür. Bu süre zarfında saldırganlar sessizce keşif yapar, ayrıcalıkları ele geçirir ve kalıcılık sağlar.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86315" y="4956999"/>
            <a:ext cx="5400655" cy="784929"/>
          </a:xfrm>
          <a:custGeom>
            <a:avLst/>
            <a:gdLst/>
            <a:ahLst/>
            <a:cxnLst/>
            <a:rect l="l" t="t" r="r" b="b"/>
            <a:pathLst>
              <a:path w="5400655" h="784929">
                <a:moveTo>
                  <a:pt x="34129" y="0"/>
                </a:moveTo>
                <a:lnTo>
                  <a:pt x="5366526" y="0"/>
                </a:lnTo>
                <a:cubicBezTo>
                  <a:pt x="5385375" y="0"/>
                  <a:pt x="5400655" y="15280"/>
                  <a:pt x="5400655" y="34129"/>
                </a:cubicBezTo>
                <a:lnTo>
                  <a:pt x="5400655" y="750801"/>
                </a:lnTo>
                <a:cubicBezTo>
                  <a:pt x="5400655" y="769649"/>
                  <a:pt x="5385375" y="784929"/>
                  <a:pt x="5366526" y="784929"/>
                </a:cubicBezTo>
                <a:lnTo>
                  <a:pt x="34129" y="784929"/>
                </a:lnTo>
                <a:cubicBezTo>
                  <a:pt x="15293" y="784929"/>
                  <a:pt x="0" y="769637"/>
                  <a:pt x="0" y="750801"/>
                </a:cubicBezTo>
                <a:lnTo>
                  <a:pt x="0" y="34129"/>
                </a:lnTo>
                <a:cubicBezTo>
                  <a:pt x="0" y="15293"/>
                  <a:pt x="15293" y="0"/>
                  <a:pt x="34129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3" name="Text 31"/>
          <p:cNvSpPr/>
          <p:nvPr/>
        </p:nvSpPr>
        <p:spPr>
          <a:xfrm>
            <a:off x="588697" y="5059381"/>
            <a:ext cx="5255614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Kritik İstatistikler: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88697" y="5264146"/>
            <a:ext cx="5255614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%66'sı log'larda yeterli kanıt var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88697" y="5468910"/>
            <a:ext cx="5255614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%83'ü zayıf parola kullanıyor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65588" y="3173845"/>
            <a:ext cx="5690738" cy="1603986"/>
          </a:xfrm>
          <a:custGeom>
            <a:avLst/>
            <a:gdLst/>
            <a:ahLst/>
            <a:cxnLst/>
            <a:rect l="l" t="t" r="r" b="b"/>
            <a:pathLst>
              <a:path w="5690738" h="1603986">
                <a:moveTo>
                  <a:pt x="68250" y="0"/>
                </a:moveTo>
                <a:lnTo>
                  <a:pt x="5622488" y="0"/>
                </a:lnTo>
                <a:cubicBezTo>
                  <a:pt x="5660156" y="0"/>
                  <a:pt x="5690738" y="30582"/>
                  <a:pt x="5690738" y="68250"/>
                </a:cubicBezTo>
                <a:lnTo>
                  <a:pt x="5690738" y="1535736"/>
                </a:lnTo>
                <a:cubicBezTo>
                  <a:pt x="5690738" y="1573430"/>
                  <a:pt x="5660181" y="1603986"/>
                  <a:pt x="5622488" y="1603986"/>
                </a:cubicBezTo>
                <a:lnTo>
                  <a:pt x="68250" y="1603986"/>
                </a:lnTo>
                <a:cubicBezTo>
                  <a:pt x="30582" y="1603986"/>
                  <a:pt x="0" y="1573404"/>
                  <a:pt x="0" y="1535736"/>
                </a:cubicBezTo>
                <a:lnTo>
                  <a:pt x="0" y="68250"/>
                </a:lnTo>
                <a:cubicBezTo>
                  <a:pt x="0" y="30556"/>
                  <a:pt x="30556" y="0"/>
                  <a:pt x="6825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7" name="Shape 35"/>
          <p:cNvSpPr/>
          <p:nvPr/>
        </p:nvSpPr>
        <p:spPr>
          <a:xfrm>
            <a:off x="6323427" y="3353013"/>
            <a:ext cx="153573" cy="153573"/>
          </a:xfrm>
          <a:custGeom>
            <a:avLst/>
            <a:gdLst/>
            <a:ahLst/>
            <a:cxnLst/>
            <a:rect l="l" t="t" r="r" b="b"/>
            <a:pathLst>
              <a:path w="153573" h="153573">
                <a:moveTo>
                  <a:pt x="76787" y="0"/>
                </a:moveTo>
                <a:cubicBezTo>
                  <a:pt x="78166" y="0"/>
                  <a:pt x="79546" y="300"/>
                  <a:pt x="80806" y="870"/>
                </a:cubicBezTo>
                <a:lnTo>
                  <a:pt x="137316" y="24836"/>
                </a:lnTo>
                <a:cubicBezTo>
                  <a:pt x="143915" y="27625"/>
                  <a:pt x="148834" y="34134"/>
                  <a:pt x="148804" y="41993"/>
                </a:cubicBezTo>
                <a:cubicBezTo>
                  <a:pt x="148654" y="71747"/>
                  <a:pt x="136416" y="126188"/>
                  <a:pt x="84735" y="150934"/>
                </a:cubicBezTo>
                <a:cubicBezTo>
                  <a:pt x="79726" y="153333"/>
                  <a:pt x="73907" y="153333"/>
                  <a:pt x="68898" y="150934"/>
                </a:cubicBezTo>
                <a:cubicBezTo>
                  <a:pt x="17187" y="126188"/>
                  <a:pt x="4979" y="71747"/>
                  <a:pt x="4829" y="41993"/>
                </a:cubicBezTo>
                <a:cubicBezTo>
                  <a:pt x="4799" y="34134"/>
                  <a:pt x="9718" y="27625"/>
                  <a:pt x="16317" y="24836"/>
                </a:cubicBezTo>
                <a:lnTo>
                  <a:pt x="72797" y="870"/>
                </a:lnTo>
                <a:cubicBezTo>
                  <a:pt x="74057" y="300"/>
                  <a:pt x="75407" y="0"/>
                  <a:pt x="76787" y="0"/>
                </a:cubicBezTo>
                <a:close/>
                <a:moveTo>
                  <a:pt x="76787" y="20036"/>
                </a:moveTo>
                <a:lnTo>
                  <a:pt x="76787" y="133447"/>
                </a:lnTo>
                <a:cubicBezTo>
                  <a:pt x="118179" y="113410"/>
                  <a:pt x="129307" y="69018"/>
                  <a:pt x="129577" y="42443"/>
                </a:cubicBezTo>
                <a:lnTo>
                  <a:pt x="76787" y="20066"/>
                </a:lnTo>
                <a:lnTo>
                  <a:pt x="76787" y="20066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38" name="Text 36"/>
          <p:cNvSpPr/>
          <p:nvPr/>
        </p:nvSpPr>
        <p:spPr>
          <a:xfrm>
            <a:off x="6498330" y="3310354"/>
            <a:ext cx="5298273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Savunma Stratejileri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02097" y="3685755"/>
            <a:ext cx="68255" cy="68255"/>
          </a:xfrm>
          <a:custGeom>
            <a:avLst/>
            <a:gdLst/>
            <a:ahLst/>
            <a:cxnLst/>
            <a:rect l="l" t="t" r="r" b="b"/>
            <a:pathLst>
              <a:path w="68255" h="68255">
                <a:moveTo>
                  <a:pt x="34127" y="0"/>
                </a:moveTo>
                <a:lnTo>
                  <a:pt x="34127" y="0"/>
                </a:lnTo>
                <a:cubicBezTo>
                  <a:pt x="52975" y="0"/>
                  <a:pt x="68255" y="15279"/>
                  <a:pt x="68255" y="34127"/>
                </a:cubicBezTo>
                <a:lnTo>
                  <a:pt x="68255" y="34127"/>
                </a:lnTo>
                <a:cubicBezTo>
                  <a:pt x="68255" y="52975"/>
                  <a:pt x="52975" y="68255"/>
                  <a:pt x="34127" y="68255"/>
                </a:cubicBezTo>
                <a:lnTo>
                  <a:pt x="34127" y="68255"/>
                </a:lnTo>
                <a:cubicBezTo>
                  <a:pt x="15279" y="68255"/>
                  <a:pt x="0" y="52975"/>
                  <a:pt x="0" y="34127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0" name="Text 38"/>
          <p:cNvSpPr/>
          <p:nvPr/>
        </p:nvSpPr>
        <p:spPr>
          <a:xfrm>
            <a:off x="6438607" y="3617500"/>
            <a:ext cx="2337724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Zero Trust:</a:t>
            </a:r>
            <a:pPr>
              <a:lnSpc>
                <a:spcPct val="130000"/>
              </a:lnSpc>
            </a:pPr>
            <a:r>
              <a:rPr lang="en-US" sz="10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"Never trust, always verify"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02097" y="3958774"/>
            <a:ext cx="68255" cy="68255"/>
          </a:xfrm>
          <a:custGeom>
            <a:avLst/>
            <a:gdLst/>
            <a:ahLst/>
            <a:cxnLst/>
            <a:rect l="l" t="t" r="r" b="b"/>
            <a:pathLst>
              <a:path w="68255" h="68255">
                <a:moveTo>
                  <a:pt x="34127" y="0"/>
                </a:moveTo>
                <a:lnTo>
                  <a:pt x="34127" y="0"/>
                </a:lnTo>
                <a:cubicBezTo>
                  <a:pt x="52975" y="0"/>
                  <a:pt x="68255" y="15279"/>
                  <a:pt x="68255" y="34127"/>
                </a:cubicBezTo>
                <a:lnTo>
                  <a:pt x="68255" y="34127"/>
                </a:lnTo>
                <a:cubicBezTo>
                  <a:pt x="68255" y="52975"/>
                  <a:pt x="52975" y="68255"/>
                  <a:pt x="34127" y="68255"/>
                </a:cubicBezTo>
                <a:lnTo>
                  <a:pt x="34127" y="68255"/>
                </a:lnTo>
                <a:cubicBezTo>
                  <a:pt x="15279" y="68255"/>
                  <a:pt x="0" y="52975"/>
                  <a:pt x="0" y="34127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2" name="Text 40"/>
          <p:cNvSpPr/>
          <p:nvPr/>
        </p:nvSpPr>
        <p:spPr>
          <a:xfrm>
            <a:off x="6438607" y="3890519"/>
            <a:ext cx="3122654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Assume Breach:</a:t>
            </a:r>
            <a:pPr>
              <a:lnSpc>
                <a:spcPct val="130000"/>
              </a:lnSpc>
            </a:pPr>
            <a:r>
              <a:rPr lang="en-US" sz="10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Saldırı gerçekleşmiş gibi düşünmek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02097" y="4231793"/>
            <a:ext cx="68255" cy="68255"/>
          </a:xfrm>
          <a:custGeom>
            <a:avLst/>
            <a:gdLst/>
            <a:ahLst/>
            <a:cxnLst/>
            <a:rect l="l" t="t" r="r" b="b"/>
            <a:pathLst>
              <a:path w="68255" h="68255">
                <a:moveTo>
                  <a:pt x="34127" y="0"/>
                </a:moveTo>
                <a:lnTo>
                  <a:pt x="34127" y="0"/>
                </a:lnTo>
                <a:cubicBezTo>
                  <a:pt x="52975" y="0"/>
                  <a:pt x="68255" y="15279"/>
                  <a:pt x="68255" y="34127"/>
                </a:cubicBezTo>
                <a:lnTo>
                  <a:pt x="68255" y="34127"/>
                </a:lnTo>
                <a:cubicBezTo>
                  <a:pt x="68255" y="52975"/>
                  <a:pt x="52975" y="68255"/>
                  <a:pt x="34127" y="68255"/>
                </a:cubicBezTo>
                <a:lnTo>
                  <a:pt x="34127" y="68255"/>
                </a:lnTo>
                <a:cubicBezTo>
                  <a:pt x="15279" y="68255"/>
                  <a:pt x="0" y="52975"/>
                  <a:pt x="0" y="34127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4" name="Text 42"/>
          <p:cNvSpPr/>
          <p:nvPr/>
        </p:nvSpPr>
        <p:spPr>
          <a:xfrm>
            <a:off x="6438607" y="4163538"/>
            <a:ext cx="1996451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Tier Model:</a:t>
            </a:r>
            <a:pPr>
              <a:lnSpc>
                <a:spcPct val="130000"/>
              </a:lnSpc>
            </a:pPr>
            <a:r>
              <a:rPr lang="en-US" sz="10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Ayrılmış admin ağacı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02097" y="4504812"/>
            <a:ext cx="68255" cy="68255"/>
          </a:xfrm>
          <a:custGeom>
            <a:avLst/>
            <a:gdLst/>
            <a:ahLst/>
            <a:cxnLst/>
            <a:rect l="l" t="t" r="r" b="b"/>
            <a:pathLst>
              <a:path w="68255" h="68255">
                <a:moveTo>
                  <a:pt x="34127" y="0"/>
                </a:moveTo>
                <a:lnTo>
                  <a:pt x="34127" y="0"/>
                </a:lnTo>
                <a:cubicBezTo>
                  <a:pt x="52975" y="0"/>
                  <a:pt x="68255" y="15279"/>
                  <a:pt x="68255" y="34127"/>
                </a:cubicBezTo>
                <a:lnTo>
                  <a:pt x="68255" y="34127"/>
                </a:lnTo>
                <a:cubicBezTo>
                  <a:pt x="68255" y="52975"/>
                  <a:pt x="52975" y="68255"/>
                  <a:pt x="34127" y="68255"/>
                </a:cubicBezTo>
                <a:lnTo>
                  <a:pt x="34127" y="68255"/>
                </a:lnTo>
                <a:cubicBezTo>
                  <a:pt x="15279" y="68255"/>
                  <a:pt x="0" y="52975"/>
                  <a:pt x="0" y="34127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46" name="Text 44"/>
          <p:cNvSpPr/>
          <p:nvPr/>
        </p:nvSpPr>
        <p:spPr>
          <a:xfrm>
            <a:off x="6438607" y="4436557"/>
            <a:ext cx="2755784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Continuous Monitoring:</a:t>
            </a:r>
            <a:pPr>
              <a:lnSpc>
                <a:spcPct val="130000"/>
              </a:lnSpc>
            </a:pPr>
            <a:r>
              <a:rPr lang="en-US" sz="1075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Sürekli izleme ve alert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165588" y="4914340"/>
            <a:ext cx="5690738" cy="1603986"/>
          </a:xfrm>
          <a:custGeom>
            <a:avLst/>
            <a:gdLst/>
            <a:ahLst/>
            <a:cxnLst/>
            <a:rect l="l" t="t" r="r" b="b"/>
            <a:pathLst>
              <a:path w="5690738" h="1603986">
                <a:moveTo>
                  <a:pt x="68250" y="0"/>
                </a:moveTo>
                <a:lnTo>
                  <a:pt x="5622488" y="0"/>
                </a:lnTo>
                <a:cubicBezTo>
                  <a:pt x="5660156" y="0"/>
                  <a:pt x="5690738" y="30582"/>
                  <a:pt x="5690738" y="68250"/>
                </a:cubicBezTo>
                <a:lnTo>
                  <a:pt x="5690738" y="1535736"/>
                </a:lnTo>
                <a:cubicBezTo>
                  <a:pt x="5690738" y="1573430"/>
                  <a:pt x="5660181" y="1603986"/>
                  <a:pt x="5622488" y="1603986"/>
                </a:cubicBezTo>
                <a:lnTo>
                  <a:pt x="68250" y="1603986"/>
                </a:lnTo>
                <a:cubicBezTo>
                  <a:pt x="30582" y="1603986"/>
                  <a:pt x="0" y="1573404"/>
                  <a:pt x="0" y="1535736"/>
                </a:cubicBezTo>
                <a:lnTo>
                  <a:pt x="0" y="68250"/>
                </a:lnTo>
                <a:cubicBezTo>
                  <a:pt x="0" y="30556"/>
                  <a:pt x="30556" y="0"/>
                  <a:pt x="68250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48" name="Shape 46"/>
          <p:cNvSpPr/>
          <p:nvPr/>
        </p:nvSpPr>
        <p:spPr>
          <a:xfrm>
            <a:off x="6313829" y="5093509"/>
            <a:ext cx="172770" cy="153573"/>
          </a:xfrm>
          <a:custGeom>
            <a:avLst/>
            <a:gdLst/>
            <a:ahLst/>
            <a:cxnLst/>
            <a:rect l="l" t="t" r="r" b="b"/>
            <a:pathLst>
              <a:path w="172770" h="153573">
                <a:moveTo>
                  <a:pt x="57590" y="28795"/>
                </a:moveTo>
                <a:cubicBezTo>
                  <a:pt x="57590" y="12898"/>
                  <a:pt x="70488" y="0"/>
                  <a:pt x="86385" y="0"/>
                </a:cubicBezTo>
                <a:cubicBezTo>
                  <a:pt x="102282" y="0"/>
                  <a:pt x="115180" y="12898"/>
                  <a:pt x="115180" y="28795"/>
                </a:cubicBezTo>
                <a:lnTo>
                  <a:pt x="115180" y="29875"/>
                </a:lnTo>
                <a:cubicBezTo>
                  <a:pt x="115180" y="34584"/>
                  <a:pt x="111371" y="38393"/>
                  <a:pt x="106661" y="38393"/>
                </a:cubicBezTo>
                <a:lnTo>
                  <a:pt x="66138" y="38393"/>
                </a:lnTo>
                <a:cubicBezTo>
                  <a:pt x="61429" y="38393"/>
                  <a:pt x="57620" y="34584"/>
                  <a:pt x="57620" y="29875"/>
                </a:cubicBezTo>
                <a:lnTo>
                  <a:pt x="57620" y="28795"/>
                </a:lnTo>
                <a:close/>
                <a:moveTo>
                  <a:pt x="161252" y="32634"/>
                </a:moveTo>
                <a:cubicBezTo>
                  <a:pt x="164431" y="36864"/>
                  <a:pt x="163561" y="42892"/>
                  <a:pt x="159332" y="46072"/>
                </a:cubicBezTo>
                <a:lnTo>
                  <a:pt x="129997" y="68058"/>
                </a:lnTo>
                <a:cubicBezTo>
                  <a:pt x="131587" y="70728"/>
                  <a:pt x="132787" y="73667"/>
                  <a:pt x="133537" y="76787"/>
                </a:cubicBezTo>
                <a:lnTo>
                  <a:pt x="163171" y="76787"/>
                </a:lnTo>
                <a:cubicBezTo>
                  <a:pt x="168481" y="76787"/>
                  <a:pt x="172770" y="81076"/>
                  <a:pt x="172770" y="86385"/>
                </a:cubicBezTo>
                <a:cubicBezTo>
                  <a:pt x="172770" y="91694"/>
                  <a:pt x="168481" y="95983"/>
                  <a:pt x="163171" y="95983"/>
                </a:cubicBezTo>
                <a:lnTo>
                  <a:pt x="134376" y="95983"/>
                </a:lnTo>
                <a:lnTo>
                  <a:pt x="134376" y="105582"/>
                </a:lnTo>
                <a:cubicBezTo>
                  <a:pt x="134376" y="106361"/>
                  <a:pt x="134346" y="107171"/>
                  <a:pt x="134316" y="107951"/>
                </a:cubicBezTo>
                <a:lnTo>
                  <a:pt x="159332" y="126698"/>
                </a:lnTo>
                <a:cubicBezTo>
                  <a:pt x="163561" y="129877"/>
                  <a:pt x="164431" y="135906"/>
                  <a:pt x="161252" y="140135"/>
                </a:cubicBezTo>
                <a:cubicBezTo>
                  <a:pt x="158072" y="144365"/>
                  <a:pt x="152043" y="145235"/>
                  <a:pt x="147814" y="142055"/>
                </a:cubicBezTo>
                <a:lnTo>
                  <a:pt x="128887" y="127868"/>
                </a:lnTo>
                <a:cubicBezTo>
                  <a:pt x="121929" y="141125"/>
                  <a:pt x="108941" y="150724"/>
                  <a:pt x="93584" y="153033"/>
                </a:cubicBezTo>
                <a:lnTo>
                  <a:pt x="93584" y="83985"/>
                </a:lnTo>
                <a:cubicBezTo>
                  <a:pt x="93584" y="79996"/>
                  <a:pt x="90374" y="76787"/>
                  <a:pt x="86385" y="76787"/>
                </a:cubicBezTo>
                <a:cubicBezTo>
                  <a:pt x="82396" y="76787"/>
                  <a:pt x="79186" y="79996"/>
                  <a:pt x="79186" y="83985"/>
                </a:cubicBezTo>
                <a:lnTo>
                  <a:pt x="79186" y="153033"/>
                </a:lnTo>
                <a:cubicBezTo>
                  <a:pt x="63829" y="150724"/>
                  <a:pt x="50841" y="141125"/>
                  <a:pt x="43882" y="127868"/>
                </a:cubicBezTo>
                <a:lnTo>
                  <a:pt x="24956" y="142055"/>
                </a:lnTo>
                <a:cubicBezTo>
                  <a:pt x="20726" y="145235"/>
                  <a:pt x="14697" y="144365"/>
                  <a:pt x="11518" y="140135"/>
                </a:cubicBezTo>
                <a:cubicBezTo>
                  <a:pt x="8339" y="135906"/>
                  <a:pt x="9208" y="129877"/>
                  <a:pt x="13438" y="126698"/>
                </a:cubicBezTo>
                <a:lnTo>
                  <a:pt x="38453" y="107951"/>
                </a:lnTo>
                <a:cubicBezTo>
                  <a:pt x="38423" y="107171"/>
                  <a:pt x="38393" y="106391"/>
                  <a:pt x="38393" y="105582"/>
                </a:cubicBezTo>
                <a:lnTo>
                  <a:pt x="38393" y="95983"/>
                </a:lnTo>
                <a:lnTo>
                  <a:pt x="9598" y="95983"/>
                </a:lnTo>
                <a:cubicBezTo>
                  <a:pt x="4289" y="95983"/>
                  <a:pt x="0" y="91694"/>
                  <a:pt x="0" y="86385"/>
                </a:cubicBezTo>
                <a:cubicBezTo>
                  <a:pt x="0" y="81076"/>
                  <a:pt x="4289" y="76787"/>
                  <a:pt x="9598" y="76787"/>
                </a:cubicBezTo>
                <a:lnTo>
                  <a:pt x="39233" y="76787"/>
                </a:lnTo>
                <a:cubicBezTo>
                  <a:pt x="39983" y="73667"/>
                  <a:pt x="41183" y="70728"/>
                  <a:pt x="42773" y="68058"/>
                </a:cubicBezTo>
                <a:lnTo>
                  <a:pt x="13438" y="46072"/>
                </a:lnTo>
                <a:cubicBezTo>
                  <a:pt x="9208" y="42892"/>
                  <a:pt x="8339" y="36864"/>
                  <a:pt x="11518" y="32634"/>
                </a:cubicBezTo>
                <a:cubicBezTo>
                  <a:pt x="14697" y="28405"/>
                  <a:pt x="20726" y="27535"/>
                  <a:pt x="24956" y="30715"/>
                </a:cubicBezTo>
                <a:lnTo>
                  <a:pt x="57590" y="55190"/>
                </a:lnTo>
                <a:cubicBezTo>
                  <a:pt x="61279" y="53661"/>
                  <a:pt x="65329" y="52791"/>
                  <a:pt x="69588" y="52791"/>
                </a:cubicBezTo>
                <a:lnTo>
                  <a:pt x="103182" y="52791"/>
                </a:lnTo>
                <a:cubicBezTo>
                  <a:pt x="107441" y="52791"/>
                  <a:pt x="111490" y="53631"/>
                  <a:pt x="115180" y="55190"/>
                </a:cubicBezTo>
                <a:lnTo>
                  <a:pt x="147814" y="30715"/>
                </a:lnTo>
                <a:cubicBezTo>
                  <a:pt x="152043" y="27535"/>
                  <a:pt x="158072" y="28405"/>
                  <a:pt x="161252" y="32634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49" name="Text 47"/>
          <p:cNvSpPr/>
          <p:nvPr/>
        </p:nvSpPr>
        <p:spPr>
          <a:xfrm>
            <a:off x="6498330" y="5050850"/>
            <a:ext cx="5298273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Diğer Tehditler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02097" y="5357996"/>
            <a:ext cx="2670466" cy="477783"/>
          </a:xfrm>
          <a:custGeom>
            <a:avLst/>
            <a:gdLst/>
            <a:ahLst/>
            <a:cxnLst/>
            <a:rect l="l" t="t" r="r" b="b"/>
            <a:pathLst>
              <a:path w="2670466" h="477783">
                <a:moveTo>
                  <a:pt x="34128" y="0"/>
                </a:moveTo>
                <a:lnTo>
                  <a:pt x="2636338" y="0"/>
                </a:lnTo>
                <a:cubicBezTo>
                  <a:pt x="2655186" y="0"/>
                  <a:pt x="2670466" y="15280"/>
                  <a:pt x="2670466" y="34128"/>
                </a:cubicBezTo>
                <a:lnTo>
                  <a:pt x="2670466" y="443655"/>
                </a:lnTo>
                <a:cubicBezTo>
                  <a:pt x="2670466" y="462503"/>
                  <a:pt x="2655186" y="477783"/>
                  <a:pt x="2636338" y="477783"/>
                </a:cubicBezTo>
                <a:lnTo>
                  <a:pt x="34128" y="477783"/>
                </a:lnTo>
                <a:cubicBezTo>
                  <a:pt x="15280" y="477783"/>
                  <a:pt x="0" y="462503"/>
                  <a:pt x="0" y="443655"/>
                </a:cubicBezTo>
                <a:lnTo>
                  <a:pt x="0" y="34128"/>
                </a:lnTo>
                <a:cubicBezTo>
                  <a:pt x="0" y="15280"/>
                  <a:pt x="15280" y="0"/>
                  <a:pt x="3412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1" name="Text 49"/>
          <p:cNvSpPr/>
          <p:nvPr/>
        </p:nvSpPr>
        <p:spPr>
          <a:xfrm>
            <a:off x="6370352" y="5426251"/>
            <a:ext cx="259367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LDAP Reconnaissance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370352" y="5596887"/>
            <a:ext cx="259367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Sorgu izinleri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9043618" y="5357996"/>
            <a:ext cx="2670466" cy="477783"/>
          </a:xfrm>
          <a:custGeom>
            <a:avLst/>
            <a:gdLst/>
            <a:ahLst/>
            <a:cxnLst/>
            <a:rect l="l" t="t" r="r" b="b"/>
            <a:pathLst>
              <a:path w="2670466" h="477783">
                <a:moveTo>
                  <a:pt x="34128" y="0"/>
                </a:moveTo>
                <a:lnTo>
                  <a:pt x="2636338" y="0"/>
                </a:lnTo>
                <a:cubicBezTo>
                  <a:pt x="2655186" y="0"/>
                  <a:pt x="2670466" y="15280"/>
                  <a:pt x="2670466" y="34128"/>
                </a:cubicBezTo>
                <a:lnTo>
                  <a:pt x="2670466" y="443655"/>
                </a:lnTo>
                <a:cubicBezTo>
                  <a:pt x="2670466" y="462503"/>
                  <a:pt x="2655186" y="477783"/>
                  <a:pt x="2636338" y="477783"/>
                </a:cubicBezTo>
                <a:lnTo>
                  <a:pt x="34128" y="477783"/>
                </a:lnTo>
                <a:cubicBezTo>
                  <a:pt x="15280" y="477783"/>
                  <a:pt x="0" y="462503"/>
                  <a:pt x="0" y="443655"/>
                </a:cubicBezTo>
                <a:lnTo>
                  <a:pt x="0" y="34128"/>
                </a:lnTo>
                <a:cubicBezTo>
                  <a:pt x="0" y="15280"/>
                  <a:pt x="15280" y="0"/>
                  <a:pt x="3412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4" name="Text 52"/>
          <p:cNvSpPr/>
          <p:nvPr/>
        </p:nvSpPr>
        <p:spPr>
          <a:xfrm>
            <a:off x="9111872" y="5426251"/>
            <a:ext cx="259367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Golden Ticket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9111872" y="5596887"/>
            <a:ext cx="259367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KRBTGT ele geçirme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02097" y="5904034"/>
            <a:ext cx="2670466" cy="477783"/>
          </a:xfrm>
          <a:custGeom>
            <a:avLst/>
            <a:gdLst/>
            <a:ahLst/>
            <a:cxnLst/>
            <a:rect l="l" t="t" r="r" b="b"/>
            <a:pathLst>
              <a:path w="2670466" h="477783">
                <a:moveTo>
                  <a:pt x="34128" y="0"/>
                </a:moveTo>
                <a:lnTo>
                  <a:pt x="2636338" y="0"/>
                </a:lnTo>
                <a:cubicBezTo>
                  <a:pt x="2655186" y="0"/>
                  <a:pt x="2670466" y="15280"/>
                  <a:pt x="2670466" y="34128"/>
                </a:cubicBezTo>
                <a:lnTo>
                  <a:pt x="2670466" y="443655"/>
                </a:lnTo>
                <a:cubicBezTo>
                  <a:pt x="2670466" y="462503"/>
                  <a:pt x="2655186" y="477783"/>
                  <a:pt x="2636338" y="477783"/>
                </a:cubicBezTo>
                <a:lnTo>
                  <a:pt x="34128" y="477783"/>
                </a:lnTo>
                <a:cubicBezTo>
                  <a:pt x="15280" y="477783"/>
                  <a:pt x="0" y="462503"/>
                  <a:pt x="0" y="443655"/>
                </a:cubicBezTo>
                <a:lnTo>
                  <a:pt x="0" y="34128"/>
                </a:lnTo>
                <a:cubicBezTo>
                  <a:pt x="0" y="15280"/>
                  <a:pt x="15280" y="0"/>
                  <a:pt x="3412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7" name="Text 55"/>
          <p:cNvSpPr/>
          <p:nvPr/>
        </p:nvSpPr>
        <p:spPr>
          <a:xfrm>
            <a:off x="6370352" y="5972288"/>
            <a:ext cx="259367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SMBv1 Ransomware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370352" y="6142925"/>
            <a:ext cx="259367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WannaCry yayılımı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9043618" y="5904034"/>
            <a:ext cx="2670466" cy="477783"/>
          </a:xfrm>
          <a:custGeom>
            <a:avLst/>
            <a:gdLst/>
            <a:ahLst/>
            <a:cxnLst/>
            <a:rect l="l" t="t" r="r" b="b"/>
            <a:pathLst>
              <a:path w="2670466" h="477783">
                <a:moveTo>
                  <a:pt x="34128" y="0"/>
                </a:moveTo>
                <a:lnTo>
                  <a:pt x="2636338" y="0"/>
                </a:lnTo>
                <a:cubicBezTo>
                  <a:pt x="2655186" y="0"/>
                  <a:pt x="2670466" y="15280"/>
                  <a:pt x="2670466" y="34128"/>
                </a:cubicBezTo>
                <a:lnTo>
                  <a:pt x="2670466" y="443655"/>
                </a:lnTo>
                <a:cubicBezTo>
                  <a:pt x="2670466" y="462503"/>
                  <a:pt x="2655186" y="477783"/>
                  <a:pt x="2636338" y="477783"/>
                </a:cubicBezTo>
                <a:lnTo>
                  <a:pt x="34128" y="477783"/>
                </a:lnTo>
                <a:cubicBezTo>
                  <a:pt x="15280" y="477783"/>
                  <a:pt x="0" y="462503"/>
                  <a:pt x="0" y="443655"/>
                </a:cubicBezTo>
                <a:lnTo>
                  <a:pt x="0" y="34128"/>
                </a:lnTo>
                <a:cubicBezTo>
                  <a:pt x="0" y="15280"/>
                  <a:pt x="15280" y="0"/>
                  <a:pt x="34128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0" name="Text 58"/>
          <p:cNvSpPr/>
          <p:nvPr/>
        </p:nvSpPr>
        <p:spPr>
          <a:xfrm>
            <a:off x="9111872" y="5972288"/>
            <a:ext cx="259367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Password Spraying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9111872" y="6142925"/>
            <a:ext cx="259367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0F2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Zayıf parola denemesi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AUDIT FINDINGS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Denetim Bulguları: Kritik Güvenlik Açıkları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049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5" name="Shape 3"/>
          <p:cNvSpPr/>
          <p:nvPr/>
        </p:nvSpPr>
        <p:spPr>
          <a:xfrm>
            <a:off x="400050" y="1295400"/>
            <a:ext cx="5619750" cy="2724150"/>
          </a:xfrm>
          <a:custGeom>
            <a:avLst/>
            <a:gdLst/>
            <a:ahLst/>
            <a:cxnLst/>
            <a:rect l="l" t="t" r="r" b="b"/>
            <a:pathLst>
              <a:path w="5619750" h="2724150">
                <a:moveTo>
                  <a:pt x="38100" y="0"/>
                </a:moveTo>
                <a:lnTo>
                  <a:pt x="5543556" y="0"/>
                </a:lnTo>
                <a:cubicBezTo>
                  <a:pt x="5585637" y="0"/>
                  <a:pt x="5619750" y="34113"/>
                  <a:pt x="5619750" y="76194"/>
                </a:cubicBezTo>
                <a:lnTo>
                  <a:pt x="5619750" y="2647956"/>
                </a:lnTo>
                <a:cubicBezTo>
                  <a:pt x="5619750" y="2690037"/>
                  <a:pt x="5585637" y="2724150"/>
                  <a:pt x="5543556" y="2724150"/>
                </a:cubicBezTo>
                <a:lnTo>
                  <a:pt x="38100" y="2724150"/>
                </a:lnTo>
                <a:cubicBezTo>
                  <a:pt x="17072" y="2724150"/>
                  <a:pt x="0" y="2707078"/>
                  <a:pt x="0" y="2686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5000"/>
                </a:srgbClr>
              </a:gs>
              <a:gs pos="100000">
                <a:srgbClr val="D94A38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400050" y="1295400"/>
            <a:ext cx="38100" cy="2724150"/>
          </a:xfrm>
          <a:custGeom>
            <a:avLst/>
            <a:gdLst/>
            <a:ahLst/>
            <a:cxnLst/>
            <a:rect l="l" t="t" r="r" b="b"/>
            <a:pathLst>
              <a:path w="38100" h="2724150">
                <a:moveTo>
                  <a:pt x="38100" y="0"/>
                </a:moveTo>
                <a:lnTo>
                  <a:pt x="38100" y="0"/>
                </a:lnTo>
                <a:lnTo>
                  <a:pt x="38100" y="2724150"/>
                </a:lnTo>
                <a:lnTo>
                  <a:pt x="38100" y="2724150"/>
                </a:lnTo>
                <a:cubicBezTo>
                  <a:pt x="17072" y="2724150"/>
                  <a:pt x="0" y="2707078"/>
                  <a:pt x="0" y="2686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7" name="Shape 5"/>
          <p:cNvSpPr/>
          <p:nvPr/>
        </p:nvSpPr>
        <p:spPr>
          <a:xfrm>
            <a:off x="571500" y="1447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81038" y="15811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0" y="95250"/>
                </a:moveTo>
                <a:cubicBezTo>
                  <a:pt x="0" y="62359"/>
                  <a:pt x="26640" y="35719"/>
                  <a:pt x="59531" y="35719"/>
                </a:cubicBezTo>
                <a:cubicBezTo>
                  <a:pt x="78284" y="35719"/>
                  <a:pt x="95920" y="44537"/>
                  <a:pt x="107156" y="59531"/>
                </a:cubicBezTo>
                <a:lnTo>
                  <a:pt x="119063" y="75419"/>
                </a:lnTo>
                <a:lnTo>
                  <a:pt x="130969" y="59531"/>
                </a:lnTo>
                <a:cubicBezTo>
                  <a:pt x="142205" y="44537"/>
                  <a:pt x="159841" y="35719"/>
                  <a:pt x="178594" y="35719"/>
                </a:cubicBezTo>
                <a:cubicBezTo>
                  <a:pt x="211485" y="35719"/>
                  <a:pt x="238125" y="62359"/>
                  <a:pt x="238125" y="95250"/>
                </a:cubicBezTo>
                <a:cubicBezTo>
                  <a:pt x="238125" y="128141"/>
                  <a:pt x="211485" y="154781"/>
                  <a:pt x="178594" y="154781"/>
                </a:cubicBezTo>
                <a:cubicBezTo>
                  <a:pt x="159841" y="154781"/>
                  <a:pt x="142205" y="145963"/>
                  <a:pt x="130969" y="130969"/>
                </a:cubicBezTo>
                <a:lnTo>
                  <a:pt x="119063" y="115081"/>
                </a:lnTo>
                <a:lnTo>
                  <a:pt x="107156" y="130969"/>
                </a:lnTo>
                <a:cubicBezTo>
                  <a:pt x="95920" y="145963"/>
                  <a:pt x="78284" y="154781"/>
                  <a:pt x="59531" y="154781"/>
                </a:cubicBezTo>
                <a:cubicBezTo>
                  <a:pt x="26640" y="154781"/>
                  <a:pt x="0" y="128141"/>
                  <a:pt x="0" y="95250"/>
                </a:cubicBezTo>
                <a:close/>
                <a:moveTo>
                  <a:pt x="104180" y="95250"/>
                </a:moveTo>
                <a:lnTo>
                  <a:pt x="88106" y="73819"/>
                </a:lnTo>
                <a:cubicBezTo>
                  <a:pt x="81372" y="64815"/>
                  <a:pt x="70768" y="59531"/>
                  <a:pt x="59531" y="59531"/>
                </a:cubicBezTo>
                <a:cubicBezTo>
                  <a:pt x="39812" y="59531"/>
                  <a:pt x="23812" y="75530"/>
                  <a:pt x="23812" y="95250"/>
                </a:cubicBezTo>
                <a:cubicBezTo>
                  <a:pt x="23812" y="114970"/>
                  <a:pt x="39812" y="130969"/>
                  <a:pt x="59531" y="130969"/>
                </a:cubicBezTo>
                <a:cubicBezTo>
                  <a:pt x="70768" y="130969"/>
                  <a:pt x="81372" y="125685"/>
                  <a:pt x="88106" y="116681"/>
                </a:cubicBezTo>
                <a:lnTo>
                  <a:pt x="104180" y="95250"/>
                </a:lnTo>
                <a:close/>
                <a:moveTo>
                  <a:pt x="133945" y="95250"/>
                </a:moveTo>
                <a:lnTo>
                  <a:pt x="150019" y="116681"/>
                </a:lnTo>
                <a:cubicBezTo>
                  <a:pt x="156753" y="125685"/>
                  <a:pt x="167357" y="130969"/>
                  <a:pt x="178594" y="130969"/>
                </a:cubicBezTo>
                <a:cubicBezTo>
                  <a:pt x="198313" y="130969"/>
                  <a:pt x="214313" y="114970"/>
                  <a:pt x="214313" y="95250"/>
                </a:cubicBezTo>
                <a:cubicBezTo>
                  <a:pt x="214313" y="75530"/>
                  <a:pt x="198313" y="59531"/>
                  <a:pt x="178594" y="59531"/>
                </a:cubicBezTo>
                <a:cubicBezTo>
                  <a:pt x="167357" y="59531"/>
                  <a:pt x="156753" y="64815"/>
                  <a:pt x="150019" y="73819"/>
                </a:cubicBezTo>
                <a:lnTo>
                  <a:pt x="133945" y="95250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9" name="Text 7"/>
          <p:cNvSpPr/>
          <p:nvPr/>
        </p:nvSpPr>
        <p:spPr>
          <a:xfrm>
            <a:off x="1143000" y="1447800"/>
            <a:ext cx="2705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Şifresi Asla Dolmayan Hesaplar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43000" y="1714500"/>
            <a:ext cx="2676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Seviyesi: ORTA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1500" y="1981200"/>
            <a:ext cx="5372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Şifresi asla dolmayan kullanıcı ve servis hesapları, saldırganlar tarafından uzun süreli erişim sağlamak için istismar edilebilir. Özellikle adminCount=1 olan ayrıcalıklı hesaplar için büyük risk teşkil eder.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71500" y="2838450"/>
            <a:ext cx="5295900" cy="1028700"/>
          </a:xfrm>
          <a:custGeom>
            <a:avLst/>
            <a:gdLst/>
            <a:ahLst/>
            <a:cxnLst/>
            <a:rect l="l" t="t" r="r" b="b"/>
            <a:pathLst>
              <a:path w="5295900" h="1028700">
                <a:moveTo>
                  <a:pt x="38103" y="0"/>
                </a:moveTo>
                <a:lnTo>
                  <a:pt x="5257797" y="0"/>
                </a:lnTo>
                <a:cubicBezTo>
                  <a:pt x="5278841" y="0"/>
                  <a:pt x="5295900" y="17059"/>
                  <a:pt x="5295900" y="38103"/>
                </a:cubicBezTo>
                <a:lnTo>
                  <a:pt x="5295900" y="990597"/>
                </a:lnTo>
                <a:cubicBezTo>
                  <a:pt x="5295900" y="1011641"/>
                  <a:pt x="5278841" y="1028700"/>
                  <a:pt x="5257797" y="1028700"/>
                </a:cubicBezTo>
                <a:lnTo>
                  <a:pt x="38103" y="1028700"/>
                </a:lnTo>
                <a:cubicBezTo>
                  <a:pt x="17059" y="1028700"/>
                  <a:pt x="0" y="1011641"/>
                  <a:pt x="0" y="9905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3" name="Text 11"/>
          <p:cNvSpPr/>
          <p:nvPr/>
        </p:nvSpPr>
        <p:spPr>
          <a:xfrm>
            <a:off x="685800" y="295275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Tespit Edilenler: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5800" y="3181350"/>
            <a:ext cx="51339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8 ayrıcalıklı hesap (adminCount=1)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3 servis hesabı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120 günlük değişim yok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191250" y="1295400"/>
            <a:ext cx="5619750" cy="2724150"/>
          </a:xfrm>
          <a:custGeom>
            <a:avLst/>
            <a:gdLst/>
            <a:ahLst/>
            <a:cxnLst/>
            <a:rect l="l" t="t" r="r" b="b"/>
            <a:pathLst>
              <a:path w="5619750" h="2724150">
                <a:moveTo>
                  <a:pt x="38100" y="0"/>
                </a:moveTo>
                <a:lnTo>
                  <a:pt x="5543556" y="0"/>
                </a:lnTo>
                <a:cubicBezTo>
                  <a:pt x="5585637" y="0"/>
                  <a:pt x="5619750" y="34113"/>
                  <a:pt x="5619750" y="76194"/>
                </a:cubicBezTo>
                <a:lnTo>
                  <a:pt x="5619750" y="2647956"/>
                </a:lnTo>
                <a:cubicBezTo>
                  <a:pt x="5619750" y="2690037"/>
                  <a:pt x="5585637" y="2724150"/>
                  <a:pt x="5543556" y="2724150"/>
                </a:cubicBezTo>
                <a:lnTo>
                  <a:pt x="38100" y="2724150"/>
                </a:lnTo>
                <a:cubicBezTo>
                  <a:pt x="17072" y="2724150"/>
                  <a:pt x="0" y="2707078"/>
                  <a:pt x="0" y="2686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D94A38">
                  <a:alpha val="15000"/>
                </a:srgbClr>
              </a:gs>
              <a:gs pos="100000">
                <a:srgbClr val="D94A38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6" name="Shape 14"/>
          <p:cNvSpPr/>
          <p:nvPr/>
        </p:nvSpPr>
        <p:spPr>
          <a:xfrm>
            <a:off x="6191250" y="1295400"/>
            <a:ext cx="38100" cy="2724150"/>
          </a:xfrm>
          <a:custGeom>
            <a:avLst/>
            <a:gdLst/>
            <a:ahLst/>
            <a:cxnLst/>
            <a:rect l="l" t="t" r="r" b="b"/>
            <a:pathLst>
              <a:path w="38100" h="2724150">
                <a:moveTo>
                  <a:pt x="38100" y="0"/>
                </a:moveTo>
                <a:lnTo>
                  <a:pt x="38100" y="0"/>
                </a:lnTo>
                <a:lnTo>
                  <a:pt x="38100" y="2724150"/>
                </a:lnTo>
                <a:lnTo>
                  <a:pt x="38100" y="2724150"/>
                </a:lnTo>
                <a:cubicBezTo>
                  <a:pt x="17072" y="2724150"/>
                  <a:pt x="0" y="2707078"/>
                  <a:pt x="0" y="2686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7" name="Shape 15"/>
          <p:cNvSpPr/>
          <p:nvPr/>
        </p:nvSpPr>
        <p:spPr>
          <a:xfrm>
            <a:off x="6362700" y="1447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D94A38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6496050" y="1581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19" name="Text 17"/>
          <p:cNvSpPr/>
          <p:nvPr/>
        </p:nvSpPr>
        <p:spPr>
          <a:xfrm>
            <a:off x="6934200" y="1447800"/>
            <a:ext cx="19812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SMBv1 Protokolü Etkin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934200" y="1714500"/>
            <a:ext cx="1952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94A3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Seviyesi: ÇOK YÜKSEK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362700" y="1981200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Microsoft 2022'de desteği kesti, artık güvenlik yaması gelmiyor. WannaCry gibi fidye yazılımlarının başlıca yayılma yöntemi. 45 sunucuda aktif halde bulundu.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62700" y="2590800"/>
            <a:ext cx="5295900" cy="1028700"/>
          </a:xfrm>
          <a:custGeom>
            <a:avLst/>
            <a:gdLst/>
            <a:ahLst/>
            <a:cxnLst/>
            <a:rect l="l" t="t" r="r" b="b"/>
            <a:pathLst>
              <a:path w="5295900" h="1028700">
                <a:moveTo>
                  <a:pt x="38103" y="0"/>
                </a:moveTo>
                <a:lnTo>
                  <a:pt x="5257797" y="0"/>
                </a:lnTo>
                <a:cubicBezTo>
                  <a:pt x="5278841" y="0"/>
                  <a:pt x="5295900" y="17059"/>
                  <a:pt x="5295900" y="38103"/>
                </a:cubicBezTo>
                <a:lnTo>
                  <a:pt x="5295900" y="990597"/>
                </a:lnTo>
                <a:cubicBezTo>
                  <a:pt x="5295900" y="1011641"/>
                  <a:pt x="5278841" y="1028700"/>
                  <a:pt x="5257797" y="1028700"/>
                </a:cubicBezTo>
                <a:lnTo>
                  <a:pt x="38103" y="1028700"/>
                </a:lnTo>
                <a:cubicBezTo>
                  <a:pt x="17059" y="1028700"/>
                  <a:pt x="0" y="1011641"/>
                  <a:pt x="0" y="990597"/>
                </a:cubicBezTo>
                <a:lnTo>
                  <a:pt x="0" y="38103"/>
                </a:lnTo>
                <a:cubicBezTo>
                  <a:pt x="0" y="17073"/>
                  <a:pt x="17073" y="0"/>
                  <a:pt x="38103" y="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3" name="Text 21"/>
          <p:cNvSpPr/>
          <p:nvPr/>
        </p:nvSpPr>
        <p:spPr>
          <a:xfrm>
            <a:off x="6477000" y="2705100"/>
            <a:ext cx="513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0F2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Kritik Zafiyetler: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77000" y="2933700"/>
            <a:ext cx="51339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CVE-2017-0144 (EternalBlue)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Kimlik doğrulama bypass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Uzaktan kod çalıştırma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1000" y="4171950"/>
            <a:ext cx="3705225" cy="1485900"/>
          </a:xfrm>
          <a:custGeom>
            <a:avLst/>
            <a:gdLst/>
            <a:ahLst/>
            <a:cxnLst/>
            <a:rect l="l" t="t" r="r" b="b"/>
            <a:pathLst>
              <a:path w="3705225" h="1485900">
                <a:moveTo>
                  <a:pt x="76197" y="0"/>
                </a:moveTo>
                <a:lnTo>
                  <a:pt x="3629028" y="0"/>
                </a:lnTo>
                <a:cubicBezTo>
                  <a:pt x="3671110" y="0"/>
                  <a:pt x="3705225" y="34115"/>
                  <a:pt x="3705225" y="76197"/>
                </a:cubicBezTo>
                <a:lnTo>
                  <a:pt x="3705225" y="1409703"/>
                </a:lnTo>
                <a:cubicBezTo>
                  <a:pt x="3705225" y="1451785"/>
                  <a:pt x="3671110" y="1485900"/>
                  <a:pt x="3629028" y="1485900"/>
                </a:cubicBezTo>
                <a:lnTo>
                  <a:pt x="76197" y="1485900"/>
                </a:lnTo>
                <a:cubicBezTo>
                  <a:pt x="34115" y="1485900"/>
                  <a:pt x="0" y="1451785"/>
                  <a:pt x="0" y="14097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26" name="Shape 24"/>
          <p:cNvSpPr/>
          <p:nvPr/>
        </p:nvSpPr>
        <p:spPr>
          <a:xfrm>
            <a:off x="557213" y="437197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112514" y="117872"/>
                </a:moveTo>
                <a:cubicBezTo>
                  <a:pt x="145063" y="117872"/>
                  <a:pt x="171450" y="91485"/>
                  <a:pt x="171450" y="58936"/>
                </a:cubicBezTo>
                <a:cubicBezTo>
                  <a:pt x="171450" y="26387"/>
                  <a:pt x="145063" y="0"/>
                  <a:pt x="112514" y="0"/>
                </a:cubicBezTo>
                <a:cubicBezTo>
                  <a:pt x="79965" y="0"/>
                  <a:pt x="53578" y="26387"/>
                  <a:pt x="53578" y="58936"/>
                </a:cubicBezTo>
                <a:cubicBezTo>
                  <a:pt x="53578" y="65198"/>
                  <a:pt x="54549" y="71259"/>
                  <a:pt x="56357" y="76918"/>
                </a:cubicBezTo>
                <a:lnTo>
                  <a:pt x="2344" y="130932"/>
                </a:lnTo>
                <a:cubicBezTo>
                  <a:pt x="837" y="132438"/>
                  <a:pt x="0" y="134481"/>
                  <a:pt x="0" y="136624"/>
                </a:cubicBezTo>
                <a:lnTo>
                  <a:pt x="0" y="163413"/>
                </a:lnTo>
                <a:cubicBezTo>
                  <a:pt x="0" y="167867"/>
                  <a:pt x="3583" y="171450"/>
                  <a:pt x="8037" y="171450"/>
                </a:cubicBezTo>
                <a:lnTo>
                  <a:pt x="34826" y="171450"/>
                </a:lnTo>
                <a:cubicBezTo>
                  <a:pt x="39279" y="171450"/>
                  <a:pt x="42863" y="167867"/>
                  <a:pt x="42863" y="163413"/>
                </a:cubicBezTo>
                <a:lnTo>
                  <a:pt x="42863" y="150019"/>
                </a:lnTo>
                <a:lnTo>
                  <a:pt x="56257" y="150019"/>
                </a:lnTo>
                <a:cubicBezTo>
                  <a:pt x="60711" y="150019"/>
                  <a:pt x="64294" y="146436"/>
                  <a:pt x="64294" y="141982"/>
                </a:cubicBezTo>
                <a:lnTo>
                  <a:pt x="64294" y="128588"/>
                </a:lnTo>
                <a:lnTo>
                  <a:pt x="77688" y="128588"/>
                </a:lnTo>
                <a:cubicBezTo>
                  <a:pt x="79831" y="128588"/>
                  <a:pt x="81874" y="127750"/>
                  <a:pt x="83381" y="126243"/>
                </a:cubicBezTo>
                <a:lnTo>
                  <a:pt x="94532" y="115093"/>
                </a:lnTo>
                <a:cubicBezTo>
                  <a:pt x="100191" y="116901"/>
                  <a:pt x="106252" y="117872"/>
                  <a:pt x="112514" y="117872"/>
                </a:cubicBezTo>
                <a:close/>
                <a:moveTo>
                  <a:pt x="125909" y="32147"/>
                </a:moveTo>
                <a:cubicBezTo>
                  <a:pt x="133301" y="32147"/>
                  <a:pt x="139303" y="38149"/>
                  <a:pt x="139303" y="45541"/>
                </a:cubicBezTo>
                <a:cubicBezTo>
                  <a:pt x="139303" y="52934"/>
                  <a:pt x="133301" y="58936"/>
                  <a:pt x="125909" y="58936"/>
                </a:cubicBezTo>
                <a:cubicBezTo>
                  <a:pt x="118516" y="58936"/>
                  <a:pt x="112514" y="52934"/>
                  <a:pt x="112514" y="45541"/>
                </a:cubicBezTo>
                <a:cubicBezTo>
                  <a:pt x="112514" y="38149"/>
                  <a:pt x="118516" y="32147"/>
                  <a:pt x="125909" y="32147"/>
                </a:cubicBez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27" name="Text 25"/>
          <p:cNvSpPr/>
          <p:nvPr/>
        </p:nvSpPr>
        <p:spPr>
          <a:xfrm>
            <a:off x="823913" y="4324350"/>
            <a:ext cx="1685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Zayıf Parola Politikası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33400" y="4667250"/>
            <a:ext cx="3543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33400" y="50482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karakter (çok kısa)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33400" y="53149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2025 NIST önerileri: min. 12 karakter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241750" y="4171950"/>
            <a:ext cx="3705225" cy="1485900"/>
          </a:xfrm>
          <a:custGeom>
            <a:avLst/>
            <a:gdLst/>
            <a:ahLst/>
            <a:cxnLst/>
            <a:rect l="l" t="t" r="r" b="b"/>
            <a:pathLst>
              <a:path w="3705225" h="1485900">
                <a:moveTo>
                  <a:pt x="76197" y="0"/>
                </a:moveTo>
                <a:lnTo>
                  <a:pt x="3629028" y="0"/>
                </a:lnTo>
                <a:cubicBezTo>
                  <a:pt x="3671110" y="0"/>
                  <a:pt x="3705225" y="34115"/>
                  <a:pt x="3705225" y="76197"/>
                </a:cubicBezTo>
                <a:lnTo>
                  <a:pt x="3705225" y="1409703"/>
                </a:lnTo>
                <a:cubicBezTo>
                  <a:pt x="3705225" y="1451785"/>
                  <a:pt x="3671110" y="1485900"/>
                  <a:pt x="3629028" y="1485900"/>
                </a:cubicBezTo>
                <a:lnTo>
                  <a:pt x="76197" y="1485900"/>
                </a:lnTo>
                <a:cubicBezTo>
                  <a:pt x="34115" y="1485900"/>
                  <a:pt x="0" y="1451785"/>
                  <a:pt x="0" y="14097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2" name="Shape 30"/>
          <p:cNvSpPr/>
          <p:nvPr/>
        </p:nvSpPr>
        <p:spPr>
          <a:xfrm>
            <a:off x="4439394" y="4371975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42863" y="32147"/>
                </a:moveTo>
                <a:cubicBezTo>
                  <a:pt x="42863" y="20326"/>
                  <a:pt x="52473" y="10716"/>
                  <a:pt x="64294" y="10716"/>
                </a:cubicBezTo>
                <a:cubicBezTo>
                  <a:pt x="74909" y="10716"/>
                  <a:pt x="83716" y="18417"/>
                  <a:pt x="85424" y="28564"/>
                </a:cubicBezTo>
                <a:cubicBezTo>
                  <a:pt x="86395" y="34390"/>
                  <a:pt x="91920" y="38342"/>
                  <a:pt x="97780" y="37371"/>
                </a:cubicBezTo>
                <a:cubicBezTo>
                  <a:pt x="103640" y="36400"/>
                  <a:pt x="107558" y="30874"/>
                  <a:pt x="106587" y="25014"/>
                </a:cubicBezTo>
                <a:cubicBezTo>
                  <a:pt x="103171" y="4722"/>
                  <a:pt x="85558" y="-10716"/>
                  <a:pt x="64294" y="-10716"/>
                </a:cubicBezTo>
                <a:cubicBezTo>
                  <a:pt x="40619" y="-10716"/>
                  <a:pt x="21431" y="8472"/>
                  <a:pt x="21431" y="32147"/>
                </a:cubicBezTo>
                <a:lnTo>
                  <a:pt x="21431" y="53578"/>
                </a:lnTo>
                <a:cubicBezTo>
                  <a:pt x="9611" y="53578"/>
                  <a:pt x="0" y="63189"/>
                  <a:pt x="0" y="75009"/>
                </a:cubicBezTo>
                <a:lnTo>
                  <a:pt x="0" y="150019"/>
                </a:lnTo>
                <a:cubicBezTo>
                  <a:pt x="0" y="161839"/>
                  <a:pt x="9611" y="171450"/>
                  <a:pt x="21431" y="171450"/>
                </a:cubicBezTo>
                <a:lnTo>
                  <a:pt x="107156" y="171450"/>
                </a:lnTo>
                <a:cubicBezTo>
                  <a:pt x="118977" y="171450"/>
                  <a:pt x="128588" y="161839"/>
                  <a:pt x="128588" y="150019"/>
                </a:cubicBezTo>
                <a:lnTo>
                  <a:pt x="128588" y="75009"/>
                </a:lnTo>
                <a:cubicBezTo>
                  <a:pt x="128588" y="63189"/>
                  <a:pt x="118977" y="53578"/>
                  <a:pt x="107156" y="53578"/>
                </a:cubicBezTo>
                <a:lnTo>
                  <a:pt x="42863" y="53578"/>
                </a:lnTo>
                <a:lnTo>
                  <a:pt x="42863" y="32147"/>
                </a:lnTo>
                <a:close/>
              </a:path>
            </a:pathLst>
          </a:custGeom>
          <a:solidFill>
            <a:srgbClr val="D94A38"/>
          </a:solidFill>
          <a:ln/>
        </p:spPr>
      </p:sp>
      <p:sp>
        <p:nvSpPr>
          <p:cNvPr id="33" name="Text 31"/>
          <p:cNvSpPr/>
          <p:nvPr/>
        </p:nvSpPr>
        <p:spPr>
          <a:xfrm>
            <a:off x="4684663" y="4324350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Hesap Kilitleme Kapalı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394150" y="4667250"/>
            <a:ext cx="3543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394150" y="50482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deneme (sınırsız)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394150" y="53149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Brute force saldırılarına açık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102501" y="4171950"/>
            <a:ext cx="3705225" cy="1485900"/>
          </a:xfrm>
          <a:custGeom>
            <a:avLst/>
            <a:gdLst/>
            <a:ahLst/>
            <a:cxnLst/>
            <a:rect l="l" t="t" r="r" b="b"/>
            <a:pathLst>
              <a:path w="3705225" h="1485900">
                <a:moveTo>
                  <a:pt x="76197" y="0"/>
                </a:moveTo>
                <a:lnTo>
                  <a:pt x="3629028" y="0"/>
                </a:lnTo>
                <a:cubicBezTo>
                  <a:pt x="3671110" y="0"/>
                  <a:pt x="3705225" y="34115"/>
                  <a:pt x="3705225" y="76197"/>
                </a:cubicBezTo>
                <a:lnTo>
                  <a:pt x="3705225" y="1409703"/>
                </a:lnTo>
                <a:cubicBezTo>
                  <a:pt x="3705225" y="1451785"/>
                  <a:pt x="3671110" y="1485900"/>
                  <a:pt x="3629028" y="1485900"/>
                </a:cubicBezTo>
                <a:lnTo>
                  <a:pt x="76197" y="1485900"/>
                </a:lnTo>
                <a:cubicBezTo>
                  <a:pt x="34115" y="1485900"/>
                  <a:pt x="0" y="1451785"/>
                  <a:pt x="0" y="14097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2B3038"/>
          </a:solidFill>
          <a:ln/>
        </p:spPr>
      </p:sp>
      <p:sp>
        <p:nvSpPr>
          <p:cNvPr id="38" name="Shape 36"/>
          <p:cNvSpPr/>
          <p:nvPr/>
        </p:nvSpPr>
        <p:spPr>
          <a:xfrm>
            <a:off x="8267998" y="4371975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75009" y="83046"/>
                </a:moveTo>
                <a:cubicBezTo>
                  <a:pt x="97187" y="83046"/>
                  <a:pt x="115193" y="65040"/>
                  <a:pt x="115193" y="42863"/>
                </a:cubicBezTo>
                <a:cubicBezTo>
                  <a:pt x="115193" y="20685"/>
                  <a:pt x="97187" y="2679"/>
                  <a:pt x="75009" y="2679"/>
                </a:cubicBezTo>
                <a:cubicBezTo>
                  <a:pt x="52831" y="2679"/>
                  <a:pt x="34826" y="20685"/>
                  <a:pt x="34826" y="42863"/>
                </a:cubicBezTo>
                <a:cubicBezTo>
                  <a:pt x="34826" y="65040"/>
                  <a:pt x="52831" y="83046"/>
                  <a:pt x="75009" y="83046"/>
                </a:cubicBezTo>
                <a:close/>
                <a:moveTo>
                  <a:pt x="65064" y="101798"/>
                </a:moveTo>
                <a:cubicBezTo>
                  <a:pt x="32080" y="101798"/>
                  <a:pt x="5358" y="128521"/>
                  <a:pt x="5358" y="161505"/>
                </a:cubicBezTo>
                <a:cubicBezTo>
                  <a:pt x="5358" y="166996"/>
                  <a:pt x="9811" y="171450"/>
                  <a:pt x="15303" y="171450"/>
                </a:cubicBezTo>
                <a:lnTo>
                  <a:pt x="99521" y="171450"/>
                </a:lnTo>
                <a:cubicBezTo>
                  <a:pt x="87399" y="157185"/>
                  <a:pt x="80367" y="138801"/>
                  <a:pt x="80367" y="119345"/>
                </a:cubicBezTo>
                <a:lnTo>
                  <a:pt x="80367" y="108931"/>
                </a:lnTo>
                <a:cubicBezTo>
                  <a:pt x="80367" y="106487"/>
                  <a:pt x="80702" y="104076"/>
                  <a:pt x="81338" y="101798"/>
                </a:cubicBezTo>
                <a:lnTo>
                  <a:pt x="65064" y="101798"/>
                </a:lnTo>
                <a:close/>
                <a:moveTo>
                  <a:pt x="149115" y="163581"/>
                </a:moveTo>
                <a:lnTo>
                  <a:pt x="144661" y="165690"/>
                </a:lnTo>
                <a:lnTo>
                  <a:pt x="144661" y="102703"/>
                </a:lnTo>
                <a:lnTo>
                  <a:pt x="176808" y="113418"/>
                </a:lnTo>
                <a:lnTo>
                  <a:pt x="176808" y="119982"/>
                </a:lnTo>
                <a:cubicBezTo>
                  <a:pt x="176808" y="138667"/>
                  <a:pt x="166025" y="155644"/>
                  <a:pt x="149115" y="163614"/>
                </a:cubicBezTo>
                <a:close/>
                <a:moveTo>
                  <a:pt x="141279" y="86897"/>
                </a:moveTo>
                <a:lnTo>
                  <a:pt x="103774" y="99387"/>
                </a:lnTo>
                <a:cubicBezTo>
                  <a:pt x="99387" y="100861"/>
                  <a:pt x="96441" y="104946"/>
                  <a:pt x="96441" y="109567"/>
                </a:cubicBezTo>
                <a:lnTo>
                  <a:pt x="96441" y="119982"/>
                </a:lnTo>
                <a:cubicBezTo>
                  <a:pt x="96441" y="144895"/>
                  <a:pt x="110840" y="167566"/>
                  <a:pt x="133343" y="178147"/>
                </a:cubicBezTo>
                <a:lnTo>
                  <a:pt x="139538" y="181061"/>
                </a:lnTo>
                <a:cubicBezTo>
                  <a:pt x="141145" y="181797"/>
                  <a:pt x="142886" y="182199"/>
                  <a:pt x="144627" y="182199"/>
                </a:cubicBezTo>
                <a:cubicBezTo>
                  <a:pt x="146369" y="182199"/>
                  <a:pt x="148144" y="181797"/>
                  <a:pt x="149717" y="181061"/>
                </a:cubicBezTo>
                <a:lnTo>
                  <a:pt x="155912" y="178147"/>
                </a:lnTo>
                <a:cubicBezTo>
                  <a:pt x="178482" y="167532"/>
                  <a:pt x="192881" y="144862"/>
                  <a:pt x="192881" y="119948"/>
                </a:cubicBezTo>
                <a:lnTo>
                  <a:pt x="192881" y="109534"/>
                </a:lnTo>
                <a:cubicBezTo>
                  <a:pt x="192881" y="104913"/>
                  <a:pt x="189934" y="100827"/>
                  <a:pt x="185548" y="99354"/>
                </a:cubicBezTo>
                <a:lnTo>
                  <a:pt x="148043" y="86864"/>
                </a:lnTo>
                <a:cubicBezTo>
                  <a:pt x="145833" y="86127"/>
                  <a:pt x="143455" y="86127"/>
                  <a:pt x="141279" y="86864"/>
                </a:cubicBezTo>
                <a:close/>
              </a:path>
            </a:pathLst>
          </a:custGeom>
          <a:solidFill>
            <a:srgbClr val="6C7A89"/>
          </a:solidFill>
          <a:ln/>
        </p:spPr>
      </p:sp>
      <p:sp>
        <p:nvSpPr>
          <p:cNvPr id="39" name="Text 37"/>
          <p:cNvSpPr/>
          <p:nvPr/>
        </p:nvSpPr>
        <p:spPr>
          <a:xfrm>
            <a:off x="8545413" y="4324350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Aşırı Ayrıcalık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254901" y="4667250"/>
            <a:ext cx="35433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94A3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25+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254901" y="50482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Domain Admin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254901" y="5314950"/>
            <a:ext cx="3467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0F2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practice: max. 5-8 hesap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6c712a9962fb9597b3eb7be21a3c6548d4ffafdd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400175"/>
            <a:ext cx="1104900" cy="390525"/>
          </a:xfrm>
          <a:custGeom>
            <a:avLst/>
            <a:gdLst/>
            <a:ahLst/>
            <a:cxnLst/>
            <a:rect l="l" t="t" r="r" b="b"/>
            <a:pathLst>
              <a:path w="1104900" h="390525">
                <a:moveTo>
                  <a:pt x="38100" y="0"/>
                </a:moveTo>
                <a:lnTo>
                  <a:pt x="1066800" y="0"/>
                </a:lnTo>
                <a:cubicBezTo>
                  <a:pt x="1087842" y="0"/>
                  <a:pt x="1104900" y="17058"/>
                  <a:pt x="1104900" y="38100"/>
                </a:cubicBezTo>
                <a:lnTo>
                  <a:pt x="1104900" y="352425"/>
                </a:lnTo>
                <a:cubicBezTo>
                  <a:pt x="1104900" y="373467"/>
                  <a:pt x="1087842" y="390525"/>
                  <a:pt x="1066800" y="390525"/>
                </a:cubicBezTo>
                <a:lnTo>
                  <a:pt x="38100" y="390525"/>
                </a:lnTo>
                <a:cubicBezTo>
                  <a:pt x="17058" y="390525"/>
                  <a:pt x="0" y="373467"/>
                  <a:pt x="0" y="3524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EEB">
              <a:alpha val="20000"/>
            </a:srgbClr>
          </a:solidFill>
          <a:ln w="12700">
            <a:solidFill>
              <a:srgbClr val="4F6EE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42925" y="1509713"/>
            <a:ext cx="86275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4F6E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BÖLÜM 03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024062"/>
            <a:ext cx="11772900" cy="2571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Uygulanan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Güvenlik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0F2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Sıkılaştırmaları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824413"/>
            <a:ext cx="1524000" cy="38100"/>
          </a:xfrm>
          <a:custGeom>
            <a:avLst/>
            <a:gdLst/>
            <a:ahLst/>
            <a:cxnLst/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F6EEB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5091113"/>
            <a:ext cx="65151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0F2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Otomatik olarak uygulanan hardening önlemleri ve politikalar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Active Directory Hardening &amp; Auditing Projesi</dc:title>
  <dc:subject>Active Directory Hardening &amp; Auditing Projesi</dc:subject>
  <dc:creator>Kimi</dc:creator>
  <cp:lastModifiedBy>Kimi</cp:lastModifiedBy>
  <cp:revision>1</cp:revision>
  <dcterms:created xsi:type="dcterms:W3CDTF">2026-01-20T13:13:57Z</dcterms:created>
  <dcterms:modified xsi:type="dcterms:W3CDTF">2026-01-20T13:13:57Z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{"Label":"Active Directory Hardening &amp; Auditing Projesi","ContentProducer":"001191110108MACG2KBH8F10000","ProduceID":"19bdb838-4d62-8f57-8000-0000e51aadb8","ReservedCode1":"","ContentPropagator":"001191110108MACG2KBH8F20000","PropagateID":"19bdb838-4d62-8f57-8000-0000e51aadb8","ReservedCode2":""}</vt:lpwstr>
  </property>
</Properties>
</file>